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28"/>
  </p:notesMasterIdLst>
  <p:sldIdLst>
    <p:sldId id="312" r:id="rId2"/>
    <p:sldId id="314" r:id="rId3"/>
    <p:sldId id="256" r:id="rId4"/>
    <p:sldId id="313" r:id="rId5"/>
    <p:sldId id="316" r:id="rId6"/>
    <p:sldId id="318" r:id="rId7"/>
    <p:sldId id="315" r:id="rId8"/>
    <p:sldId id="319" r:id="rId9"/>
    <p:sldId id="320" r:id="rId10"/>
    <p:sldId id="322" r:id="rId11"/>
    <p:sldId id="317" r:id="rId12"/>
    <p:sldId id="323" r:id="rId13"/>
    <p:sldId id="327" r:id="rId14"/>
    <p:sldId id="325" r:id="rId15"/>
    <p:sldId id="326" r:id="rId16"/>
    <p:sldId id="329" r:id="rId17"/>
    <p:sldId id="331" r:id="rId18"/>
    <p:sldId id="330" r:id="rId19"/>
    <p:sldId id="332" r:id="rId20"/>
    <p:sldId id="333" r:id="rId21"/>
    <p:sldId id="335" r:id="rId22"/>
    <p:sldId id="334" r:id="rId23"/>
    <p:sldId id="328" r:id="rId24"/>
    <p:sldId id="321" r:id="rId25"/>
    <p:sldId id="324" r:id="rId26"/>
    <p:sldId id="336" r:id="rId27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29"/>
      <p:bold r:id="rId30"/>
      <p:italic r:id="rId31"/>
      <p:boldItalic r:id="rId32"/>
    </p:embeddedFont>
    <p:embeddedFont>
      <p:font typeface="TH K2D July8" panose="02000506000000020004" pitchFamily="2" charset="-34"/>
      <p:regular r:id="rId33"/>
      <p:bold r:id="rId34"/>
      <p:italic r:id="rId35"/>
      <p:boldItalic r:id="rId36"/>
    </p:embeddedFont>
    <p:embeddedFont>
      <p:font typeface="Cordia New" panose="020B0304020202020204" pitchFamily="34" charset="-34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711FA9-BAB6-41EF-8521-7622C3CCFBB6}">
  <a:tblStyle styleId="{A1711FA9-BAB6-41EF-8521-7622C3CCFB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92485" autoAdjust="0"/>
  </p:normalViewPr>
  <p:slideViewPr>
    <p:cSldViewPr snapToGrid="0">
      <p:cViewPr varScale="1">
        <p:scale>
          <a:sx n="115" d="100"/>
          <a:sy n="115" d="100"/>
        </p:scale>
        <p:origin x="46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93850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c2acebd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c2acebd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8867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c2acebd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c2acebd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9161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c2acebd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c2acebd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0024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c2acebd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c2acebd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9704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c2acebd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c2acebd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2513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c2acebd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c2acebd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9455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c2acebd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c2acebd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4059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c2acebd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c2acebd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7778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c2acebd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c2acebd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8406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c2acebd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c2acebd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788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c2acebd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c2acebd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7405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c2acebd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c2acebd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848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c2acebd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c2acebd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2468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c2acebd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c2acebd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30279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c2acebd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c2acebd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69371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c2acebd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c2acebd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60870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c2acebd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c2acebd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86301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c2acebd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c2acebd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85054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c2acebd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c2acebd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9716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c2acebd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c2acebd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390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c2acebd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c2acebd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5546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c2acebd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c2acebd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1546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c2acebd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c2acebd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341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c2acebd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c2acebd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406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c2acebd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c2acebd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1432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c2acebd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c2acebd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3856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itHub - mpdf/mpdf: PHP library generating PDF files from UTF-8 encoded HTM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" t="17280" r="61672" b="14527"/>
          <a:stretch/>
        </p:blipFill>
        <p:spPr bwMode="auto">
          <a:xfrm>
            <a:off x="31114" y="1113757"/>
            <a:ext cx="2560826" cy="288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606040" y="1656523"/>
            <a:ext cx="6484620" cy="7046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th-TH" sz="44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</a:t>
            </a:r>
            <a:r>
              <a:rPr lang="th-TH" sz="44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สร้างรายงาน </a:t>
            </a:r>
            <a:r>
              <a:rPr lang="en-US" sz="44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PDF </a:t>
            </a:r>
            <a:r>
              <a:rPr lang="th-TH" sz="44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ด้วย </a:t>
            </a:r>
            <a:r>
              <a:rPr lang="en-US" sz="4400" b="1" dirty="0" err="1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mPDF</a:t>
            </a:r>
            <a:endParaRPr sz="4400" b="1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77540" y="2104857"/>
            <a:ext cx="5091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วันที่ </a:t>
            </a:r>
            <a:r>
              <a:rPr lang="en-US" sz="36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24 </a:t>
            </a:r>
            <a:r>
              <a:rPr lang="th-TH" sz="36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มีนาคม </a:t>
            </a:r>
            <a:r>
              <a:rPr lang="en-US" sz="36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2565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เวลา </a:t>
            </a:r>
            <a:r>
              <a:rPr lang="en-US" sz="36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9.00 – 16.00 </a:t>
            </a:r>
            <a:r>
              <a:rPr lang="th-TH" sz="36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น.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ผ่าน </a:t>
            </a:r>
            <a:r>
              <a:rPr lang="en-US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MS Team &amp; Amazon </a:t>
            </a:r>
            <a:r>
              <a:rPr lang="en-US" dirty="0" err="1" smtClean="0">
                <a:latin typeface="TH K2D July8" panose="02000506000000020004" pitchFamily="2" charset="-34"/>
                <a:cs typeface="TH K2D July8" panose="02000506000000020004" pitchFamily="2" charset="-34"/>
              </a:rPr>
              <a:t>WorkSpaces</a:t>
            </a:r>
            <a:endParaRPr lang="en-US" dirty="0" smtClean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" name="Google Shape;55;p13"/>
          <p:cNvSpPr txBox="1">
            <a:spLocks/>
          </p:cNvSpPr>
          <p:nvPr/>
        </p:nvSpPr>
        <p:spPr>
          <a:xfrm>
            <a:off x="6978031" y="3875358"/>
            <a:ext cx="513080" cy="558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1</a:t>
            </a:r>
            <a:endParaRPr lang="th-TH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051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/>
          <p:cNvSpPr txBox="1">
            <a:spLocks noGrp="1"/>
          </p:cNvSpPr>
          <p:nvPr>
            <p:ph type="ctrTitle"/>
          </p:nvPr>
        </p:nvSpPr>
        <p:spPr>
          <a:xfrm>
            <a:off x="30760" y="-160675"/>
            <a:ext cx="8473160" cy="7728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en-US" sz="32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1.4 </a:t>
            </a:r>
            <a:r>
              <a:rPr lang="th-TH" sz="32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การแสดงข้อความและรูปภาพ</a:t>
            </a:r>
            <a:endParaRPr sz="3200" b="1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62751"/>
            <a:ext cx="9144000" cy="3508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$data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.=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'&lt;div style="text-align: center;font-size:22px;"&gt;</a:t>
            </a:r>
            <a:r>
              <a:rPr lang="th-TH" sz="1200" dirty="0">
                <a:solidFill>
                  <a:srgbClr val="CE9178"/>
                </a:solidFill>
                <a:latin typeface="Consolas" panose="020B0609020204030204" pitchFamily="49" charset="0"/>
              </a:rPr>
              <a:t>มหาวิทยาลัยสุโขทัยธรรมาธิราช&lt;/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div&gt;'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958567"/>
            <a:ext cx="9144000" cy="2769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$data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.=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'&lt;div style="text-align: center;"&gt;&lt;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img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src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="logo.png" style="width: 80px;"&gt;&lt;/div&gt;'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720" y="1722127"/>
            <a:ext cx="5638800" cy="27717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Oval 15"/>
          <p:cNvSpPr/>
          <p:nvPr/>
        </p:nvSpPr>
        <p:spPr>
          <a:xfrm>
            <a:off x="8782938" y="4778977"/>
            <a:ext cx="306103" cy="306103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55;p13"/>
          <p:cNvSpPr txBox="1">
            <a:spLocks/>
          </p:cNvSpPr>
          <p:nvPr/>
        </p:nvSpPr>
        <p:spPr>
          <a:xfrm>
            <a:off x="8680729" y="4691298"/>
            <a:ext cx="513080" cy="558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2000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9</a:t>
            </a:r>
            <a:endParaRPr lang="th-TH" sz="2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6856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/>
          <p:cNvSpPr txBox="1">
            <a:spLocks noGrp="1"/>
          </p:cNvSpPr>
          <p:nvPr>
            <p:ph type="ctrTitle"/>
          </p:nvPr>
        </p:nvSpPr>
        <p:spPr>
          <a:xfrm>
            <a:off x="30760" y="-160675"/>
            <a:ext cx="8473160" cy="7728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en-US" sz="32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1.5 </a:t>
            </a:r>
            <a:r>
              <a:rPr lang="th-TH" sz="32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การสร้างกล่องข้อความ</a:t>
            </a:r>
            <a:endParaRPr sz="3200" b="1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440" y="1388074"/>
            <a:ext cx="4106900" cy="270227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$data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.=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</a:t>
            </a:r>
            <a:endParaRPr lang="en-US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&lt;div style="</a:t>
            </a:r>
            <a:endParaRPr lang="en-US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width:50mm;height:20mm;</a:t>
            </a:r>
            <a:endParaRPr lang="en-US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padding: 25px 0px 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0px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0px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;</a:t>
            </a:r>
            <a:endParaRPr lang="en-US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border:1px solid black;</a:t>
            </a:r>
            <a:endParaRPr lang="en-US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position: fixed; left:10mm; top: 20mm; </a:t>
            </a:r>
            <a:endParaRPr lang="en-US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text-align:center;font-size:14pt;</a:t>
            </a:r>
            <a:endParaRPr lang="en-US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rotate: 0;"&gt;</a:t>
            </a:r>
            <a:endParaRPr lang="en-US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200" dirty="0" smtClean="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en-US" sz="1200" dirty="0" smtClean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th-TH" sz="1200" dirty="0" smtClean="0">
                <a:solidFill>
                  <a:srgbClr val="CE9178"/>
                </a:solidFill>
                <a:latin typeface="Consolas" panose="020B0609020204030204" pitchFamily="49" charset="0"/>
              </a:rPr>
              <a:t>ทดสอบ</a:t>
            </a:r>
            <a:r>
              <a:rPr lang="th-TH" sz="1200" dirty="0">
                <a:solidFill>
                  <a:srgbClr val="CE9178"/>
                </a:solidFill>
                <a:latin typeface="Consolas" panose="020B0609020204030204" pitchFamily="49" charset="0"/>
              </a:rPr>
              <a:t>กล่องข้อความแนวนอน</a:t>
            </a:r>
            <a:endParaRPr lang="th-TH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th-TH" sz="1200" dirty="0">
                <a:solidFill>
                  <a:srgbClr val="CE9178"/>
                </a:solidFill>
                <a:latin typeface="Consolas" panose="020B0609020204030204" pitchFamily="49" charset="0"/>
              </a:rPr>
              <a:t>&lt;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br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&gt;</a:t>
            </a:r>
            <a:r>
              <a:rPr lang="th-TH" sz="1200" dirty="0">
                <a:solidFill>
                  <a:srgbClr val="CE9178"/>
                </a:solidFill>
                <a:latin typeface="Consolas" panose="020B0609020204030204" pitchFamily="49" charset="0"/>
              </a:rPr>
              <a:t>ขนาด 5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cm x 2 cm</a:t>
            </a:r>
            <a:endParaRPr lang="en-US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&lt;/div&gt;'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223" y="328366"/>
            <a:ext cx="3640138" cy="45519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ight Arrow 13"/>
          <p:cNvSpPr/>
          <p:nvPr/>
        </p:nvSpPr>
        <p:spPr>
          <a:xfrm>
            <a:off x="4406811" y="2323923"/>
            <a:ext cx="662940" cy="83058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782938" y="4778977"/>
            <a:ext cx="306103" cy="306103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55;p13"/>
          <p:cNvSpPr txBox="1">
            <a:spLocks/>
          </p:cNvSpPr>
          <p:nvPr/>
        </p:nvSpPr>
        <p:spPr>
          <a:xfrm>
            <a:off x="8680729" y="4691298"/>
            <a:ext cx="513080" cy="558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2000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10</a:t>
            </a:r>
            <a:endParaRPr lang="th-TH" sz="2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813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/>
          <p:cNvSpPr txBox="1">
            <a:spLocks noGrp="1"/>
          </p:cNvSpPr>
          <p:nvPr>
            <p:ph type="ctrTitle"/>
          </p:nvPr>
        </p:nvSpPr>
        <p:spPr>
          <a:xfrm>
            <a:off x="30760" y="-160675"/>
            <a:ext cx="8473160" cy="7728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en-US" sz="32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1.5 </a:t>
            </a:r>
            <a:r>
              <a:rPr lang="th-TH" sz="32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การสร้างกล่องข้อความ (ต่อ)</a:t>
            </a:r>
            <a:endParaRPr sz="3200" b="1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440" y="1388074"/>
            <a:ext cx="4106900" cy="270227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$data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.=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</a:t>
            </a:r>
            <a:endParaRPr lang="en-US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&lt;div style="</a:t>
            </a:r>
            <a:endParaRPr lang="en-US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width:50mm;height:20mm;</a:t>
            </a:r>
            <a:endParaRPr lang="en-US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padding: 25px 0px 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0px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0px</a:t>
            </a:r>
            <a:r>
              <a:rPr lang="en-US" sz="1200" dirty="0" smtClean="0">
                <a:solidFill>
                  <a:srgbClr val="CE9178"/>
                </a:solidFill>
                <a:latin typeface="Consolas" panose="020B0609020204030204" pitchFamily="49" charset="0"/>
              </a:rPr>
              <a:t>; </a:t>
            </a:r>
            <a:endParaRPr lang="en-US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border:1px solid black;</a:t>
            </a:r>
            <a:endParaRPr lang="en-US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position: fixed; left:10mm; top: 50mm; </a:t>
            </a:r>
            <a:endParaRPr lang="en-US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text-align:center;font-size:14pt;</a:t>
            </a:r>
            <a:endParaRPr lang="en-US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rotate: -90;"&gt;</a:t>
            </a:r>
            <a:endParaRPr lang="en-US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th-TH" sz="1200" dirty="0">
                <a:solidFill>
                  <a:srgbClr val="CE9178"/>
                </a:solidFill>
                <a:latin typeface="Consolas" panose="020B0609020204030204" pitchFamily="49" charset="0"/>
              </a:rPr>
              <a:t>ทดสอบกล่องข้อความ</a:t>
            </a:r>
            <a:r>
              <a:rPr lang="th-TH" sz="1200" dirty="0" smtClean="0">
                <a:solidFill>
                  <a:srgbClr val="CE9178"/>
                </a:solidFill>
                <a:latin typeface="Consolas" panose="020B0609020204030204" pitchFamily="49" charset="0"/>
              </a:rPr>
              <a:t>แนวตั้ง</a:t>
            </a:r>
            <a:endParaRPr lang="th-TH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th-TH" sz="1200" dirty="0">
                <a:solidFill>
                  <a:srgbClr val="CE9178"/>
                </a:solidFill>
                <a:latin typeface="Consolas" panose="020B0609020204030204" pitchFamily="49" charset="0"/>
              </a:rPr>
              <a:t>&lt;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br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&gt;</a:t>
            </a:r>
            <a:r>
              <a:rPr lang="th-TH" sz="1200" dirty="0">
                <a:solidFill>
                  <a:srgbClr val="CE9178"/>
                </a:solidFill>
                <a:latin typeface="Consolas" panose="020B0609020204030204" pitchFamily="49" charset="0"/>
              </a:rPr>
              <a:t>ขนาด 5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cm x 2 cm</a:t>
            </a:r>
            <a:endParaRPr lang="en-US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&lt;/div&gt;'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416971" y="2323923"/>
            <a:ext cx="662940" cy="83058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382" y="328366"/>
            <a:ext cx="3614970" cy="45519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val 7"/>
          <p:cNvSpPr/>
          <p:nvPr/>
        </p:nvSpPr>
        <p:spPr>
          <a:xfrm>
            <a:off x="8782938" y="4778977"/>
            <a:ext cx="306103" cy="306103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55;p13"/>
          <p:cNvSpPr txBox="1">
            <a:spLocks/>
          </p:cNvSpPr>
          <p:nvPr/>
        </p:nvSpPr>
        <p:spPr>
          <a:xfrm>
            <a:off x="8680729" y="4691298"/>
            <a:ext cx="513080" cy="558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2000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11</a:t>
            </a:r>
            <a:endParaRPr lang="th-TH" sz="2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6938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/>
          <p:cNvSpPr txBox="1">
            <a:spLocks noGrp="1"/>
          </p:cNvSpPr>
          <p:nvPr>
            <p:ph type="ctrTitle"/>
          </p:nvPr>
        </p:nvSpPr>
        <p:spPr>
          <a:xfrm>
            <a:off x="30760" y="-160675"/>
            <a:ext cx="8473160" cy="7728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en-US" sz="32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1.6 </a:t>
            </a:r>
            <a:r>
              <a:rPr lang="th-TH" sz="32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การสร้างตาราง</a:t>
            </a:r>
            <a:endParaRPr sz="3200" b="1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21501"/>
            <a:ext cx="9144000" cy="276998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9CDCFE"/>
                </a:solidFill>
                <a:latin typeface="Consolas" panose="020B0609020204030204" pitchFamily="49" charset="0"/>
              </a:rPr>
              <a:t>$data</a:t>
            </a:r>
            <a:r>
              <a:rPr lang="en-US" sz="1000" dirty="0">
                <a:solidFill>
                  <a:srgbClr val="D4D4D4"/>
                </a:solidFill>
                <a:latin typeface="Consolas" panose="020B0609020204030204" pitchFamily="49" charset="0"/>
              </a:rPr>
              <a:t> .= </a:t>
            </a:r>
            <a:r>
              <a:rPr lang="en-US" sz="1000" dirty="0">
                <a:solidFill>
                  <a:srgbClr val="CE9178"/>
                </a:solidFill>
                <a:latin typeface="Consolas" panose="020B0609020204030204" pitchFamily="49" charset="0"/>
              </a:rPr>
              <a:t>'</a:t>
            </a:r>
            <a:endParaRPr lang="en-US" sz="1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CE9178"/>
                </a:solidFill>
                <a:latin typeface="Consolas" panose="020B0609020204030204" pitchFamily="49" charset="0"/>
              </a:rPr>
              <a:t>&lt;table width="100%" style="border-collapse: collapse;font-size:14pt;margin-top:10px;"&gt;</a:t>
            </a:r>
            <a:endParaRPr lang="en-US" sz="1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CE9178"/>
                </a:solidFill>
                <a:latin typeface="Consolas" panose="020B0609020204030204" pitchFamily="49" charset="0"/>
              </a:rPr>
              <a:t>                &lt;</a:t>
            </a:r>
            <a:r>
              <a:rPr lang="en-US" sz="1000" dirty="0" err="1">
                <a:solidFill>
                  <a:srgbClr val="CE9178"/>
                </a:solidFill>
                <a:latin typeface="Consolas" panose="020B0609020204030204" pitchFamily="49" charset="0"/>
              </a:rPr>
              <a:t>tr</a:t>
            </a:r>
            <a:r>
              <a:rPr lang="en-US" sz="1000" dirty="0">
                <a:solidFill>
                  <a:srgbClr val="CE9178"/>
                </a:solidFill>
                <a:latin typeface="Consolas" panose="020B0609020204030204" pitchFamily="49" charset="0"/>
              </a:rPr>
              <a:t>&gt;</a:t>
            </a:r>
            <a:endParaRPr lang="en-US" sz="1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CE9178"/>
                </a:solidFill>
                <a:latin typeface="Consolas" panose="020B0609020204030204" pitchFamily="49" charset="0"/>
              </a:rPr>
              <a:t>                &lt;</a:t>
            </a:r>
            <a:r>
              <a:rPr lang="en-US" sz="1000" dirty="0" err="1">
                <a:solidFill>
                  <a:srgbClr val="CE9178"/>
                </a:solidFill>
                <a:latin typeface="Consolas" panose="020B0609020204030204" pitchFamily="49" charset="0"/>
              </a:rPr>
              <a:t>th</a:t>
            </a:r>
            <a:r>
              <a:rPr lang="en-US" sz="1000" dirty="0">
                <a:solidFill>
                  <a:srgbClr val="CE9178"/>
                </a:solidFill>
                <a:latin typeface="Consolas" panose="020B0609020204030204" pitchFamily="49" charset="0"/>
              </a:rPr>
              <a:t> style="padding:10px;text-align:left;font-size:20pt;width:70%;border:1px solid #00000;"&gt;</a:t>
            </a:r>
            <a:r>
              <a:rPr lang="th-TH" sz="1000" dirty="0">
                <a:solidFill>
                  <a:srgbClr val="CE9178"/>
                </a:solidFill>
                <a:latin typeface="Consolas" panose="020B0609020204030204" pitchFamily="49" charset="0"/>
              </a:rPr>
              <a:t>หัวคอลัมน์ชิดซ้าย&lt;/</a:t>
            </a:r>
            <a:r>
              <a:rPr lang="en-US" sz="1000" dirty="0" err="1">
                <a:solidFill>
                  <a:srgbClr val="CE9178"/>
                </a:solidFill>
                <a:latin typeface="Consolas" panose="020B0609020204030204" pitchFamily="49" charset="0"/>
              </a:rPr>
              <a:t>th</a:t>
            </a:r>
            <a:r>
              <a:rPr lang="en-US" sz="1000" dirty="0">
                <a:solidFill>
                  <a:srgbClr val="CE9178"/>
                </a:solidFill>
                <a:latin typeface="Consolas" panose="020B0609020204030204" pitchFamily="49" charset="0"/>
              </a:rPr>
              <a:t>&gt;</a:t>
            </a:r>
            <a:endParaRPr lang="en-US" sz="1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CE9178"/>
                </a:solidFill>
                <a:latin typeface="Consolas" panose="020B0609020204030204" pitchFamily="49" charset="0"/>
              </a:rPr>
              <a:t>                &lt;</a:t>
            </a:r>
            <a:r>
              <a:rPr lang="en-US" sz="1000" dirty="0" err="1">
                <a:solidFill>
                  <a:srgbClr val="CE9178"/>
                </a:solidFill>
                <a:latin typeface="Consolas" panose="020B0609020204030204" pitchFamily="49" charset="0"/>
              </a:rPr>
              <a:t>th</a:t>
            </a:r>
            <a:r>
              <a:rPr lang="en-US" sz="1000" dirty="0">
                <a:solidFill>
                  <a:srgbClr val="CE9178"/>
                </a:solidFill>
                <a:latin typeface="Consolas" panose="020B0609020204030204" pitchFamily="49" charset="0"/>
              </a:rPr>
              <a:t> style="padding:10px;text-align:center;font-size20pt;width:30%;border:1px solid #00000;"&gt;</a:t>
            </a:r>
            <a:r>
              <a:rPr lang="th-TH" sz="1000" dirty="0">
                <a:solidFill>
                  <a:srgbClr val="CE9178"/>
                </a:solidFill>
                <a:latin typeface="Consolas" panose="020B0609020204030204" pitchFamily="49" charset="0"/>
              </a:rPr>
              <a:t>หัวคอลัมน์กึ่งกลาง&lt;/</a:t>
            </a:r>
            <a:r>
              <a:rPr lang="en-US" sz="1000" dirty="0" err="1">
                <a:solidFill>
                  <a:srgbClr val="CE9178"/>
                </a:solidFill>
                <a:latin typeface="Consolas" panose="020B0609020204030204" pitchFamily="49" charset="0"/>
              </a:rPr>
              <a:t>th</a:t>
            </a:r>
            <a:r>
              <a:rPr lang="en-US" sz="1000" dirty="0">
                <a:solidFill>
                  <a:srgbClr val="CE9178"/>
                </a:solidFill>
                <a:latin typeface="Consolas" panose="020B0609020204030204" pitchFamily="49" charset="0"/>
              </a:rPr>
              <a:t>&gt;</a:t>
            </a:r>
            <a:endParaRPr lang="en-US" sz="1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CE9178"/>
                </a:solidFill>
                <a:latin typeface="Consolas" panose="020B0609020204030204" pitchFamily="49" charset="0"/>
              </a:rPr>
              <a:t>                &lt;/</a:t>
            </a:r>
            <a:r>
              <a:rPr lang="en-US" sz="1000" dirty="0" err="1">
                <a:solidFill>
                  <a:srgbClr val="CE9178"/>
                </a:solidFill>
                <a:latin typeface="Consolas" panose="020B0609020204030204" pitchFamily="49" charset="0"/>
              </a:rPr>
              <a:t>tr</a:t>
            </a:r>
            <a:r>
              <a:rPr lang="en-US" sz="1000" dirty="0">
                <a:solidFill>
                  <a:srgbClr val="CE9178"/>
                </a:solidFill>
                <a:latin typeface="Consolas" panose="020B0609020204030204" pitchFamily="49" charset="0"/>
              </a:rPr>
              <a:t>&gt;</a:t>
            </a:r>
            <a:endParaRPr lang="en-US" sz="1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CE9178"/>
                </a:solidFill>
                <a:latin typeface="Consolas" panose="020B0609020204030204" pitchFamily="49" charset="0"/>
              </a:rPr>
              <a:t>                &lt;</a:t>
            </a:r>
            <a:r>
              <a:rPr lang="en-US" sz="1000" dirty="0" err="1">
                <a:solidFill>
                  <a:srgbClr val="CE9178"/>
                </a:solidFill>
                <a:latin typeface="Consolas" panose="020B0609020204030204" pitchFamily="49" charset="0"/>
              </a:rPr>
              <a:t>tr</a:t>
            </a:r>
            <a:r>
              <a:rPr lang="en-US" sz="1000" dirty="0">
                <a:solidFill>
                  <a:srgbClr val="CE9178"/>
                </a:solidFill>
                <a:latin typeface="Consolas" panose="020B0609020204030204" pitchFamily="49" charset="0"/>
              </a:rPr>
              <a:t>&gt;</a:t>
            </a:r>
            <a:endParaRPr lang="en-US" sz="1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CE9178"/>
                </a:solidFill>
                <a:latin typeface="Consolas" panose="020B0609020204030204" pitchFamily="49" charset="0"/>
              </a:rPr>
              <a:t>                &lt;td style="padding:10px;text-align:right;font-size:18pt;border:1px solid #00000;"&gt;</a:t>
            </a:r>
            <a:r>
              <a:rPr lang="th-TH" sz="1000" dirty="0">
                <a:solidFill>
                  <a:srgbClr val="CE9178"/>
                </a:solidFill>
                <a:latin typeface="Consolas" panose="020B0609020204030204" pitchFamily="49" charset="0"/>
              </a:rPr>
              <a:t>ข้อมูล </a:t>
            </a:r>
            <a:r>
              <a:rPr lang="en-US" sz="1000" dirty="0">
                <a:solidFill>
                  <a:srgbClr val="CE9178"/>
                </a:solidFill>
                <a:latin typeface="Consolas" panose="020B0609020204030204" pitchFamily="49" charset="0"/>
              </a:rPr>
              <a:t>A1 </a:t>
            </a:r>
            <a:r>
              <a:rPr lang="th-TH" sz="1000" dirty="0">
                <a:solidFill>
                  <a:srgbClr val="CE9178"/>
                </a:solidFill>
                <a:latin typeface="Consolas" panose="020B0609020204030204" pitchFamily="49" charset="0"/>
              </a:rPr>
              <a:t>ชิดขวา&lt;/</a:t>
            </a:r>
            <a:r>
              <a:rPr lang="en-US" sz="1000" dirty="0">
                <a:solidFill>
                  <a:srgbClr val="CE9178"/>
                </a:solidFill>
                <a:latin typeface="Consolas" panose="020B0609020204030204" pitchFamily="49" charset="0"/>
              </a:rPr>
              <a:t>td&gt;</a:t>
            </a:r>
            <a:endParaRPr lang="en-US" sz="1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CE9178"/>
                </a:solidFill>
                <a:latin typeface="Consolas" panose="020B0609020204030204" pitchFamily="49" charset="0"/>
              </a:rPr>
              <a:t>                &lt;td style="padding:10px;text-align:center;font-size:18pt;border:1px solid #00000;"&gt;</a:t>
            </a:r>
            <a:r>
              <a:rPr lang="th-TH" sz="1000" dirty="0">
                <a:solidFill>
                  <a:srgbClr val="CE9178"/>
                </a:solidFill>
                <a:latin typeface="Consolas" panose="020B0609020204030204" pitchFamily="49" charset="0"/>
              </a:rPr>
              <a:t>ข้อมูล </a:t>
            </a:r>
            <a:r>
              <a:rPr lang="en-US" sz="1000" dirty="0">
                <a:solidFill>
                  <a:srgbClr val="CE9178"/>
                </a:solidFill>
                <a:latin typeface="Consolas" panose="020B0609020204030204" pitchFamily="49" charset="0"/>
              </a:rPr>
              <a:t>A2&lt;/td&gt;</a:t>
            </a:r>
            <a:endParaRPr lang="en-US" sz="1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CE9178"/>
                </a:solidFill>
                <a:latin typeface="Consolas" panose="020B0609020204030204" pitchFamily="49" charset="0"/>
              </a:rPr>
              <a:t>                &lt;/</a:t>
            </a:r>
            <a:r>
              <a:rPr lang="en-US" sz="1000" dirty="0" err="1">
                <a:solidFill>
                  <a:srgbClr val="CE9178"/>
                </a:solidFill>
                <a:latin typeface="Consolas" panose="020B0609020204030204" pitchFamily="49" charset="0"/>
              </a:rPr>
              <a:t>tr</a:t>
            </a:r>
            <a:r>
              <a:rPr lang="en-US" sz="1000" dirty="0">
                <a:solidFill>
                  <a:srgbClr val="CE9178"/>
                </a:solidFill>
                <a:latin typeface="Consolas" panose="020B0609020204030204" pitchFamily="49" charset="0"/>
              </a:rPr>
              <a:t>&gt;</a:t>
            </a:r>
            <a:endParaRPr lang="en-US" sz="1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CE9178"/>
                </a:solidFill>
                <a:latin typeface="Consolas" panose="020B0609020204030204" pitchFamily="49" charset="0"/>
              </a:rPr>
              <a:t>                &lt;</a:t>
            </a:r>
            <a:r>
              <a:rPr lang="en-US" sz="1000" dirty="0" err="1">
                <a:solidFill>
                  <a:srgbClr val="CE9178"/>
                </a:solidFill>
                <a:latin typeface="Consolas" panose="020B0609020204030204" pitchFamily="49" charset="0"/>
              </a:rPr>
              <a:t>tr</a:t>
            </a:r>
            <a:r>
              <a:rPr lang="en-US" sz="1000" dirty="0">
                <a:solidFill>
                  <a:srgbClr val="CE9178"/>
                </a:solidFill>
                <a:latin typeface="Consolas" panose="020B0609020204030204" pitchFamily="49" charset="0"/>
              </a:rPr>
              <a:t>&gt;</a:t>
            </a:r>
            <a:endParaRPr lang="en-US" sz="1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CE9178"/>
                </a:solidFill>
                <a:latin typeface="Consolas" panose="020B0609020204030204" pitchFamily="49" charset="0"/>
              </a:rPr>
              <a:t>                &lt;td style="padding:0px;text-align:left;font-size:18pt;border:1px solid #00000;"&gt;</a:t>
            </a:r>
            <a:r>
              <a:rPr lang="th-TH" sz="1000" dirty="0">
                <a:solidFill>
                  <a:srgbClr val="CE9178"/>
                </a:solidFill>
                <a:latin typeface="Consolas" panose="020B0609020204030204" pitchFamily="49" charset="0"/>
              </a:rPr>
              <a:t>ข้อมูล </a:t>
            </a:r>
            <a:r>
              <a:rPr lang="en-US" sz="1000" dirty="0">
                <a:solidFill>
                  <a:srgbClr val="CE9178"/>
                </a:solidFill>
                <a:latin typeface="Consolas" panose="020B0609020204030204" pitchFamily="49" charset="0"/>
              </a:rPr>
              <a:t>B1 </a:t>
            </a:r>
            <a:r>
              <a:rPr lang="th-TH" sz="1000" dirty="0">
                <a:solidFill>
                  <a:srgbClr val="CE9178"/>
                </a:solidFill>
                <a:latin typeface="Consolas" panose="020B0609020204030204" pitchFamily="49" charset="0"/>
              </a:rPr>
              <a:t>ชิดขวา ระยะห่าง 0&lt;/</a:t>
            </a:r>
            <a:r>
              <a:rPr lang="en-US" sz="1000" dirty="0">
                <a:solidFill>
                  <a:srgbClr val="CE9178"/>
                </a:solidFill>
                <a:latin typeface="Consolas" panose="020B0609020204030204" pitchFamily="49" charset="0"/>
              </a:rPr>
              <a:t>td&gt;</a:t>
            </a:r>
            <a:endParaRPr lang="en-US" sz="1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CE9178"/>
                </a:solidFill>
                <a:latin typeface="Consolas" panose="020B0609020204030204" pitchFamily="49" charset="0"/>
              </a:rPr>
              <a:t>                &lt;td style="padding:10px;text-align:center;font-size:18pt;font-weight:bold"&gt;</a:t>
            </a:r>
            <a:r>
              <a:rPr lang="th-TH" sz="1000" dirty="0">
                <a:solidFill>
                  <a:srgbClr val="CE9178"/>
                </a:solidFill>
                <a:latin typeface="Consolas" panose="020B0609020204030204" pitchFamily="49" charset="0"/>
              </a:rPr>
              <a:t>ข้อมูล </a:t>
            </a:r>
            <a:r>
              <a:rPr lang="en-US" sz="1000" dirty="0">
                <a:solidFill>
                  <a:srgbClr val="CE9178"/>
                </a:solidFill>
                <a:latin typeface="Consolas" panose="020B0609020204030204" pitchFamily="49" charset="0"/>
              </a:rPr>
              <a:t>B2&lt;/td&gt;</a:t>
            </a:r>
            <a:endParaRPr lang="en-US" sz="1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CE9178"/>
                </a:solidFill>
                <a:latin typeface="Consolas" panose="020B0609020204030204" pitchFamily="49" charset="0"/>
              </a:rPr>
              <a:t>                &lt;/</a:t>
            </a:r>
            <a:r>
              <a:rPr lang="en-US" sz="1000" dirty="0" err="1">
                <a:solidFill>
                  <a:srgbClr val="CE9178"/>
                </a:solidFill>
                <a:latin typeface="Consolas" panose="020B0609020204030204" pitchFamily="49" charset="0"/>
              </a:rPr>
              <a:t>tr</a:t>
            </a:r>
            <a:r>
              <a:rPr lang="en-US" sz="1000" dirty="0">
                <a:solidFill>
                  <a:srgbClr val="CE9178"/>
                </a:solidFill>
                <a:latin typeface="Consolas" panose="020B0609020204030204" pitchFamily="49" charset="0"/>
              </a:rPr>
              <a:t>&gt;</a:t>
            </a:r>
            <a:endParaRPr lang="en-US" sz="1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CE9178"/>
                </a:solidFill>
                <a:latin typeface="Consolas" panose="020B0609020204030204" pitchFamily="49" charset="0"/>
              </a:rPr>
              <a:t>&lt;/table&gt;'</a:t>
            </a:r>
            <a:r>
              <a:rPr lang="en-US" sz="10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666" y="3241664"/>
            <a:ext cx="5084668" cy="18254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val 11"/>
          <p:cNvSpPr/>
          <p:nvPr/>
        </p:nvSpPr>
        <p:spPr>
          <a:xfrm>
            <a:off x="8782938" y="4778977"/>
            <a:ext cx="306103" cy="306103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55;p13"/>
          <p:cNvSpPr txBox="1">
            <a:spLocks/>
          </p:cNvSpPr>
          <p:nvPr/>
        </p:nvSpPr>
        <p:spPr>
          <a:xfrm>
            <a:off x="8680729" y="4691298"/>
            <a:ext cx="513080" cy="558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2000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12</a:t>
            </a:r>
            <a:endParaRPr lang="th-TH" sz="2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847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/>
          <p:cNvSpPr txBox="1">
            <a:spLocks noGrp="1"/>
          </p:cNvSpPr>
          <p:nvPr>
            <p:ph type="ctrTitle"/>
          </p:nvPr>
        </p:nvSpPr>
        <p:spPr>
          <a:xfrm>
            <a:off x="30760" y="-160675"/>
            <a:ext cx="8473160" cy="7728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en-US" sz="32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1.7 </a:t>
            </a:r>
            <a:r>
              <a:rPr lang="th-TH" sz="32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การขึ้นหน้าใหม่</a:t>
            </a:r>
            <a:endParaRPr sz="3200" b="1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144" y="220467"/>
            <a:ext cx="3698849" cy="45936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03793" y="1893565"/>
            <a:ext cx="4743880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; 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&lt;= </a:t>
            </a:r>
            <a:r>
              <a:rPr lang="en-US" sz="1200" dirty="0">
                <a:solidFill>
                  <a:srgbClr val="B5CEA8"/>
                </a:solidFill>
                <a:latin typeface="Consolas" panose="020B0609020204030204" pitchFamily="49" charset="0"/>
              </a:rPr>
              <a:t>10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; 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$data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.=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'&lt;div style="text-align: center;"&gt;&lt;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img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src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="logo.png" style="width: 80px;"&gt;&lt;/div&gt;'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$data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.=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'&lt;div style="text-align: center;font-size:300%"&gt;'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. 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'&lt;/div&gt;'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200" dirty="0" smtClean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endParaRPr lang="en-US" sz="1200" dirty="0">
              <a:solidFill>
                <a:srgbClr val="D4D4D4"/>
              </a:solidFill>
              <a:latin typeface="Consolas" panose="020B0609020204030204" pitchFamily="49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782938" y="4778977"/>
            <a:ext cx="306103" cy="306103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55;p13"/>
          <p:cNvSpPr txBox="1">
            <a:spLocks/>
          </p:cNvSpPr>
          <p:nvPr/>
        </p:nvSpPr>
        <p:spPr>
          <a:xfrm>
            <a:off x="8680729" y="4691298"/>
            <a:ext cx="513080" cy="558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2000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13</a:t>
            </a:r>
            <a:endParaRPr lang="th-TH" sz="2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8237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/>
          <p:cNvSpPr txBox="1">
            <a:spLocks noGrp="1"/>
          </p:cNvSpPr>
          <p:nvPr>
            <p:ph type="ctrTitle"/>
          </p:nvPr>
        </p:nvSpPr>
        <p:spPr>
          <a:xfrm>
            <a:off x="30760" y="-160675"/>
            <a:ext cx="8473160" cy="7728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en-US" sz="32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1.7 </a:t>
            </a:r>
            <a:r>
              <a:rPr lang="th-TH" sz="32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การขึ้นหน้าใหม่</a:t>
            </a:r>
            <a:r>
              <a:rPr lang="en-US" sz="32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th-TH" sz="32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(ต่อ)</a:t>
            </a:r>
            <a:endParaRPr sz="3200" b="1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9414" y="1635901"/>
            <a:ext cx="4743880" cy="215443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; 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&lt;= </a:t>
            </a:r>
            <a:r>
              <a:rPr lang="en-US" sz="1200" dirty="0">
                <a:solidFill>
                  <a:srgbClr val="B5CEA8"/>
                </a:solidFill>
                <a:latin typeface="Consolas" panose="020B0609020204030204" pitchFamily="49" charset="0"/>
              </a:rPr>
              <a:t>10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; 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$data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'&lt;div style="text-align: center;"&gt;&lt;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img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src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="logo.png" style="width: 80px;"&gt;&lt;/div&gt;'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$data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.=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'&lt;div style="text-align: center;font-size:300%"&gt;'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. 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'&lt;/div&gt;'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mpdf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 err="1">
                <a:solidFill>
                  <a:srgbClr val="DCDCAA"/>
                </a:solidFill>
                <a:latin typeface="Consolas" panose="020B0609020204030204" pitchFamily="49" charset="0"/>
              </a:rPr>
              <a:t>WriteHTML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$data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mpdf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 err="1">
                <a:solidFill>
                  <a:srgbClr val="DCDCAA"/>
                </a:solidFill>
                <a:latin typeface="Consolas" panose="020B0609020204030204" pitchFamily="49" charset="0"/>
              </a:rPr>
              <a:t>AddPage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blankpage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mpdf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page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+ </a:t>
            </a:r>
            <a:r>
              <a:rPr lang="en-US" sz="12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mpdf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 err="1">
                <a:solidFill>
                  <a:srgbClr val="DCDCAA"/>
                </a:solidFill>
                <a:latin typeface="Consolas" panose="020B0609020204030204" pitchFamily="49" charset="0"/>
              </a:rPr>
              <a:t>DeletePages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blankpage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);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194" y="225732"/>
            <a:ext cx="3597014" cy="472696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8782938" y="4778977"/>
            <a:ext cx="306103" cy="306103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55;p13"/>
          <p:cNvSpPr txBox="1">
            <a:spLocks/>
          </p:cNvSpPr>
          <p:nvPr/>
        </p:nvSpPr>
        <p:spPr>
          <a:xfrm>
            <a:off x="8680729" y="4691298"/>
            <a:ext cx="513080" cy="558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2000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14</a:t>
            </a:r>
            <a:endParaRPr lang="th-TH" sz="2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9436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4;p13"/>
          <p:cNvSpPr txBox="1">
            <a:spLocks noGrp="1"/>
          </p:cNvSpPr>
          <p:nvPr>
            <p:ph type="ctrTitle"/>
          </p:nvPr>
        </p:nvSpPr>
        <p:spPr>
          <a:xfrm>
            <a:off x="405006" y="2903177"/>
            <a:ext cx="8298180" cy="7728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60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/>
            </a:r>
            <a:br>
              <a:rPr lang="en-US" sz="60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en-US" sz="60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/>
            </a:r>
            <a:br>
              <a:rPr lang="en-US" sz="60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en-US" sz="115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(2)</a:t>
            </a:r>
            <a:r>
              <a:rPr lang="en-US" sz="60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/>
            </a:r>
            <a:br>
              <a:rPr lang="en-US" sz="60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60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การใช้งานฐานข้อมูล</a:t>
            </a:r>
            <a:endParaRPr sz="6000" b="1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4" name="Oval 3"/>
          <p:cNvSpPr/>
          <p:nvPr/>
        </p:nvSpPr>
        <p:spPr>
          <a:xfrm>
            <a:off x="8782938" y="4778977"/>
            <a:ext cx="306103" cy="306103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55;p13"/>
          <p:cNvSpPr txBox="1">
            <a:spLocks/>
          </p:cNvSpPr>
          <p:nvPr/>
        </p:nvSpPr>
        <p:spPr>
          <a:xfrm>
            <a:off x="8680729" y="4691298"/>
            <a:ext cx="513080" cy="558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2000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15</a:t>
            </a:r>
            <a:endParaRPr lang="th-TH" sz="2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61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405" y="2324533"/>
            <a:ext cx="7373750" cy="1251366"/>
          </a:xfrm>
          <a:prstGeom prst="rect">
            <a:avLst/>
          </a:prstGeom>
        </p:spPr>
      </p:pic>
      <p:sp>
        <p:nvSpPr>
          <p:cNvPr id="4" name="Google Shape;54;p13"/>
          <p:cNvSpPr txBox="1">
            <a:spLocks noGrp="1"/>
          </p:cNvSpPr>
          <p:nvPr>
            <p:ph type="ctrTitle"/>
          </p:nvPr>
        </p:nvSpPr>
        <p:spPr>
          <a:xfrm>
            <a:off x="30760" y="-160675"/>
            <a:ext cx="8473160" cy="7728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en-US" sz="32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2</a:t>
            </a:r>
            <a:r>
              <a:rPr lang="en-US" sz="32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.1</a:t>
            </a:r>
            <a:r>
              <a:rPr lang="th-TH" sz="32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การติดต่อฐานข้อมูล</a:t>
            </a:r>
            <a:endParaRPr sz="3200" b="1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692841" y="384931"/>
            <a:ext cx="7758879" cy="1171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DB Host = </a:t>
            </a:r>
            <a:r>
              <a:rPr lang="en-US" sz="3600" b="1" dirty="0" err="1" smtClean="0">
                <a:latin typeface="TH K2D July8" panose="02000506000000020004" pitchFamily="2" charset="-34"/>
                <a:cs typeface="TH K2D July8" panose="02000506000000020004" pitchFamily="2" charset="-34"/>
              </a:rPr>
              <a:t>localhost</a:t>
            </a:r>
            <a:endParaRPr lang="en-US" sz="3600" b="1" dirty="0" smtClean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DB Name = </a:t>
            </a:r>
            <a:r>
              <a:rPr lang="en-US" sz="3600" b="1" dirty="0" err="1" smtClean="0">
                <a:latin typeface="TH K2D July8" panose="02000506000000020004" pitchFamily="2" charset="-34"/>
                <a:cs typeface="TH K2D July8" panose="02000506000000020004" pitchFamily="2" charset="-34"/>
              </a:rPr>
              <a:t>db_shop</a:t>
            </a:r>
            <a:endParaRPr lang="en-US" sz="3600" b="1" dirty="0" smtClean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Username = </a:t>
            </a:r>
            <a:r>
              <a:rPr lang="en-US" sz="3600" b="1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root   ,  </a:t>
            </a:r>
            <a:r>
              <a:rPr lang="en-US" sz="36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Password = *********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Table Name</a:t>
            </a:r>
            <a:endParaRPr lang="th-TH" sz="3600" dirty="0" smtClean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9" name="Oval 8"/>
          <p:cNvSpPr/>
          <p:nvPr/>
        </p:nvSpPr>
        <p:spPr>
          <a:xfrm>
            <a:off x="8782938" y="4778977"/>
            <a:ext cx="306103" cy="306103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55;p13"/>
          <p:cNvSpPr txBox="1">
            <a:spLocks/>
          </p:cNvSpPr>
          <p:nvPr/>
        </p:nvSpPr>
        <p:spPr>
          <a:xfrm>
            <a:off x="8680729" y="4691298"/>
            <a:ext cx="513080" cy="558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2000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16</a:t>
            </a:r>
            <a:endParaRPr lang="th-TH" sz="2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6579" y="3527039"/>
            <a:ext cx="2014684" cy="15091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731" y="3527039"/>
            <a:ext cx="1824013" cy="6654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5813" y="3441215"/>
            <a:ext cx="1448697" cy="13923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726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/>
          <p:cNvSpPr txBox="1">
            <a:spLocks noGrp="1"/>
          </p:cNvSpPr>
          <p:nvPr>
            <p:ph type="ctrTitle"/>
          </p:nvPr>
        </p:nvSpPr>
        <p:spPr>
          <a:xfrm>
            <a:off x="30760" y="-160675"/>
            <a:ext cx="8473160" cy="7728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en-US" sz="32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2</a:t>
            </a:r>
            <a:r>
              <a:rPr lang="en-US" sz="32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.1</a:t>
            </a:r>
            <a:r>
              <a:rPr lang="th-TH" sz="32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การติดต่อฐานข้อมูล</a:t>
            </a:r>
            <a:r>
              <a:rPr lang="en-US" sz="32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th-TH" sz="32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(ต่อ)</a:t>
            </a:r>
            <a:endParaRPr sz="3200" b="1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43560"/>
            <a:ext cx="9144000" cy="211750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db_server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localhost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; </a:t>
            </a:r>
            <a:r>
              <a:rPr lang="en-US" sz="1200" dirty="0">
                <a:solidFill>
                  <a:srgbClr val="6A9955"/>
                </a:solidFill>
                <a:latin typeface="Consolas" panose="020B0609020204030204" pitchFamily="49" charset="0"/>
              </a:rPr>
              <a:t>// hostname </a:t>
            </a:r>
            <a:r>
              <a:rPr lang="th-TH" sz="1200" dirty="0">
                <a:solidFill>
                  <a:srgbClr val="6A9955"/>
                </a:solidFill>
                <a:latin typeface="Consolas" panose="020B0609020204030204" pitchFamily="49" charset="0"/>
              </a:rPr>
              <a:t>ของ </a:t>
            </a:r>
            <a:r>
              <a:rPr lang="en-US" sz="1200" dirty="0">
                <a:solidFill>
                  <a:srgbClr val="6A9955"/>
                </a:solidFill>
                <a:latin typeface="Consolas" panose="020B0609020204030204" pitchFamily="49" charset="0"/>
              </a:rPr>
              <a:t>database server</a:t>
            </a:r>
            <a:endParaRPr lang="en-US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db_user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"root"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; </a:t>
            </a:r>
            <a:r>
              <a:rPr lang="en-US" sz="1200" dirty="0">
                <a:solidFill>
                  <a:srgbClr val="6A9955"/>
                </a:solidFill>
                <a:latin typeface="Consolas" panose="020B0609020204030204" pitchFamily="49" charset="0"/>
              </a:rPr>
              <a:t>// username</a:t>
            </a:r>
            <a:endParaRPr lang="en-US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db_pass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""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; </a:t>
            </a:r>
            <a:r>
              <a:rPr lang="en-US" sz="1200" dirty="0">
                <a:solidFill>
                  <a:srgbClr val="6A9955"/>
                </a:solidFill>
                <a:latin typeface="Consolas" panose="020B0609020204030204" pitchFamily="49" charset="0"/>
              </a:rPr>
              <a:t>// password</a:t>
            </a:r>
            <a:endParaRPr lang="en-US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db_src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db_shopp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; </a:t>
            </a:r>
            <a:r>
              <a:rPr lang="en-US" sz="1200" dirty="0">
                <a:solidFill>
                  <a:srgbClr val="6A9955"/>
                </a:solidFill>
                <a:latin typeface="Consolas" panose="020B0609020204030204" pitchFamily="49" charset="0"/>
              </a:rPr>
              <a:t>// </a:t>
            </a:r>
            <a:r>
              <a:rPr lang="th-TH" sz="1200" dirty="0">
                <a:solidFill>
                  <a:srgbClr val="6A9955"/>
                </a:solidFill>
                <a:latin typeface="Consolas" panose="020B0609020204030204" pitchFamily="49" charset="0"/>
              </a:rPr>
              <a:t>ชื่อฐานข้อมูล</a:t>
            </a:r>
            <a:endParaRPr lang="th-TH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th-TH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objCon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DCDCAA"/>
                </a:solidFill>
                <a:latin typeface="Consolas" panose="020B0609020204030204" pitchFamily="49" charset="0"/>
              </a:rPr>
              <a:t>mysqli_connect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$db_server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$db_user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$db_pass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db_src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200" dirty="0" err="1">
                <a:solidFill>
                  <a:srgbClr val="DCDCAA"/>
                </a:solidFill>
                <a:latin typeface="Consolas" panose="020B0609020204030204" pitchFamily="49" charset="0"/>
              </a:rPr>
              <a:t>mysqli_set_charset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objCon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"utf8"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 err="1">
                <a:solidFill>
                  <a:srgbClr val="DCDCAA"/>
                </a:solidFill>
                <a:latin typeface="Consolas" panose="020B0609020204030204" pitchFamily="49" charset="0"/>
              </a:rPr>
              <a:t>mysqli_connect_errno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()) {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>
                <a:solidFill>
                  <a:srgbClr val="C586C0"/>
                </a:solidFill>
                <a:latin typeface="Consolas" panose="020B0609020204030204" pitchFamily="49" charset="0"/>
              </a:rPr>
              <a:t>exit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3469005"/>
            <a:ext cx="8782050" cy="1009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val 11"/>
          <p:cNvSpPr/>
          <p:nvPr/>
        </p:nvSpPr>
        <p:spPr>
          <a:xfrm>
            <a:off x="8782938" y="4778977"/>
            <a:ext cx="306103" cy="306103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55;p13"/>
          <p:cNvSpPr txBox="1">
            <a:spLocks/>
          </p:cNvSpPr>
          <p:nvPr/>
        </p:nvSpPr>
        <p:spPr>
          <a:xfrm>
            <a:off x="8680729" y="4691298"/>
            <a:ext cx="513080" cy="558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2000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17</a:t>
            </a:r>
            <a:endParaRPr lang="th-TH" sz="2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974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/>
          <p:cNvSpPr txBox="1">
            <a:spLocks noGrp="1"/>
          </p:cNvSpPr>
          <p:nvPr>
            <p:ph type="ctrTitle"/>
          </p:nvPr>
        </p:nvSpPr>
        <p:spPr>
          <a:xfrm>
            <a:off x="30760" y="-160675"/>
            <a:ext cx="8473160" cy="7728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en-US" sz="32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2</a:t>
            </a:r>
            <a:r>
              <a:rPr lang="en-US" sz="32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.1</a:t>
            </a:r>
            <a:r>
              <a:rPr lang="th-TH" sz="32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การดึงข้อมูลแสดงบนรายงาน</a:t>
            </a:r>
            <a:r>
              <a:rPr lang="th-TH" sz="32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1</a:t>
            </a:r>
            <a:r>
              <a:rPr lang="th-TH" sz="32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ระเบียน</a:t>
            </a:r>
            <a:endParaRPr sz="3200" b="1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53720"/>
            <a:ext cx="9144000" cy="190205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strSQL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"select * from 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tb_order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 where 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order_id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 = '"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. 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$_GET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orderid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] .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"'"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objQuery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DCDCAA"/>
                </a:solidFill>
                <a:latin typeface="Consolas" panose="020B0609020204030204" pitchFamily="49" charset="0"/>
              </a:rPr>
              <a:t>mysqli_query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objCon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strSQL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objResult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DCDCAA"/>
                </a:solidFill>
                <a:latin typeface="Consolas" panose="020B0609020204030204" pitchFamily="49" charset="0"/>
              </a:rPr>
              <a:t>mysqli_fetch_array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objQuery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, MYSQLI_ASSOC);</a:t>
            </a:r>
          </a:p>
          <a:p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rowCount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DCDCAA"/>
                </a:solidFill>
                <a:latin typeface="Consolas" panose="020B0609020204030204" pitchFamily="49" charset="0"/>
              </a:rPr>
              <a:t>mysqli_num_rows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objQuery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rowCount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&gt; </a:t>
            </a:r>
            <a:r>
              <a:rPr lang="en-US" sz="12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$data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.=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</a:t>
            </a:r>
            <a:r>
              <a:rPr lang="th-TH" sz="1200" dirty="0">
                <a:solidFill>
                  <a:srgbClr val="CE9178"/>
                </a:solidFill>
                <a:latin typeface="Consolas" panose="020B0609020204030204" pitchFamily="49" charset="0"/>
              </a:rPr>
              <a:t>หมายเลขใบสั่งซื้อ : '</a:t>
            </a:r>
            <a:r>
              <a:rPr lang="th-TH" sz="1200" dirty="0">
                <a:solidFill>
                  <a:srgbClr val="D4D4D4"/>
                </a:solidFill>
                <a:latin typeface="Consolas" panose="020B0609020204030204" pitchFamily="49" charset="0"/>
              </a:rPr>
              <a:t> . </a:t>
            </a:r>
            <a:r>
              <a:rPr lang="th-TH" sz="1200" dirty="0">
                <a:solidFill>
                  <a:srgbClr val="9CDCFE"/>
                </a:solidFill>
                <a:latin typeface="Consolas" panose="020B0609020204030204" pitchFamily="49" charset="0"/>
              </a:rPr>
              <a:t>$_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GET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orderid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] .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'&lt;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br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&gt;'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$data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.=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</a:t>
            </a:r>
            <a:r>
              <a:rPr lang="th-TH" sz="1200" dirty="0">
                <a:solidFill>
                  <a:srgbClr val="CE9178"/>
                </a:solidFill>
                <a:latin typeface="Consolas" panose="020B0609020204030204" pitchFamily="49" charset="0"/>
              </a:rPr>
              <a:t>วัน-เวลา : '</a:t>
            </a:r>
            <a:r>
              <a:rPr lang="th-TH" sz="1200" dirty="0">
                <a:solidFill>
                  <a:srgbClr val="D4D4D4"/>
                </a:solidFill>
                <a:latin typeface="Consolas" panose="020B0609020204030204" pitchFamily="49" charset="0"/>
              </a:rPr>
              <a:t> . </a:t>
            </a:r>
            <a:r>
              <a:rPr lang="th-TH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objResult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order_date_time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en-US" sz="1200" dirty="0" smtClean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endParaRPr lang="en-US" sz="1200" dirty="0">
              <a:solidFill>
                <a:srgbClr val="D4D4D4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544713"/>
            <a:ext cx="914400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http://localhost/workshop/</a:t>
            </a:r>
            <a:r>
              <a:rPr lang="th-TH" sz="1600" dirty="0" smtClean="0"/>
              <a:t>ชื่อโฟลเดอร์</a:t>
            </a:r>
            <a:r>
              <a:rPr lang="en-US" sz="1600" dirty="0" smtClean="0"/>
              <a:t>/?</a:t>
            </a:r>
            <a:r>
              <a:rPr lang="en-US" sz="1600" dirty="0" err="1" smtClean="0"/>
              <a:t>orderid</a:t>
            </a:r>
            <a:r>
              <a:rPr lang="en-US" sz="1600" dirty="0" smtClean="0"/>
              <a:t>=INV0000001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571" y="3119522"/>
            <a:ext cx="5648325" cy="16954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val 10"/>
          <p:cNvSpPr/>
          <p:nvPr/>
        </p:nvSpPr>
        <p:spPr>
          <a:xfrm>
            <a:off x="8782938" y="4778977"/>
            <a:ext cx="306103" cy="306103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55;p13"/>
          <p:cNvSpPr txBox="1">
            <a:spLocks/>
          </p:cNvSpPr>
          <p:nvPr/>
        </p:nvSpPr>
        <p:spPr>
          <a:xfrm>
            <a:off x="8680729" y="4691298"/>
            <a:ext cx="513080" cy="558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2000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18</a:t>
            </a:r>
            <a:endParaRPr lang="th-TH" sz="2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153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itHub - mpdf/mpdf: PHP library generating PDF files from UTF-8 encoded HTM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6"/>
          <a:stretch/>
        </p:blipFill>
        <p:spPr bwMode="auto">
          <a:xfrm>
            <a:off x="1965203" y="182880"/>
            <a:ext cx="5085080" cy="219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93" y="2395746"/>
            <a:ext cx="6552901" cy="16593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8" t="-2608" r="19948"/>
          <a:stretch/>
        </p:blipFill>
        <p:spPr>
          <a:xfrm>
            <a:off x="960372" y="3904457"/>
            <a:ext cx="876815" cy="747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08" y="3920370"/>
            <a:ext cx="715888" cy="715888"/>
          </a:xfrm>
          <a:prstGeom prst="rect">
            <a:avLst/>
          </a:prstGeom>
        </p:spPr>
      </p:pic>
      <p:sp>
        <p:nvSpPr>
          <p:cNvPr id="6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84581" y="2395746"/>
            <a:ext cx="3300039" cy="7188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PHP Package Class</a:t>
            </a:r>
            <a:endParaRPr b="1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77264" y="4652171"/>
            <a:ext cx="18950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https://mpdf.github.io/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75865" y="4344394"/>
            <a:ext cx="3546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smtClean="0"/>
              <a:t>packagist.org/packages/mpdf/mpdf/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782938" y="4778977"/>
            <a:ext cx="306103" cy="306103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55;p13"/>
          <p:cNvSpPr txBox="1">
            <a:spLocks/>
          </p:cNvSpPr>
          <p:nvPr/>
        </p:nvSpPr>
        <p:spPr>
          <a:xfrm>
            <a:off x="8680729" y="4698278"/>
            <a:ext cx="513080" cy="558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2000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1</a:t>
            </a:r>
            <a:endParaRPr lang="th-TH" sz="2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382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/>
          <p:cNvSpPr txBox="1">
            <a:spLocks noGrp="1"/>
          </p:cNvSpPr>
          <p:nvPr>
            <p:ph type="ctrTitle"/>
          </p:nvPr>
        </p:nvSpPr>
        <p:spPr>
          <a:xfrm>
            <a:off x="30760" y="-160675"/>
            <a:ext cx="8473160" cy="7728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en-US" sz="32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2.2</a:t>
            </a:r>
            <a:r>
              <a:rPr lang="th-TH" sz="32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การแสดงวันที่</a:t>
            </a:r>
            <a:r>
              <a:rPr lang="en-US" sz="32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-</a:t>
            </a:r>
            <a:r>
              <a:rPr lang="th-TH" sz="32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เวลาภาษาไทย</a:t>
            </a:r>
            <a:endParaRPr sz="3200" b="1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53720"/>
            <a:ext cx="9144000" cy="219136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569CD6"/>
                </a:solidFill>
                <a:latin typeface="Consolas" panose="020B0609020204030204" pitchFamily="49" charset="0"/>
              </a:rPr>
              <a:t>function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DCDCAA"/>
                </a:solidFill>
                <a:latin typeface="Consolas" panose="020B0609020204030204" pitchFamily="49" charset="0"/>
              </a:rPr>
              <a:t>datetimethai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msg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$year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DCDCAA"/>
                </a:solidFill>
                <a:latin typeface="Consolas" panose="020B0609020204030204" pitchFamily="49" charset="0"/>
              </a:rPr>
              <a:t>date_format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rgbClr val="DCDCAA"/>
                </a:solidFill>
                <a:latin typeface="Consolas" panose="020B0609020204030204" pitchFamily="49" charset="0"/>
              </a:rPr>
              <a:t>date_create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msg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),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"Y"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) + </a:t>
            </a:r>
            <a:r>
              <a:rPr lang="en-US" sz="1200" dirty="0">
                <a:solidFill>
                  <a:srgbClr val="B5CEA8"/>
                </a:solidFill>
                <a:latin typeface="Consolas" panose="020B0609020204030204" pitchFamily="49" charset="0"/>
              </a:rPr>
              <a:t>543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$month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DCDCAA"/>
                </a:solidFill>
                <a:latin typeface="Consolas" panose="020B0609020204030204" pitchFamily="49" charset="0"/>
              </a:rPr>
              <a:t>date_format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rgbClr val="DCDCAA"/>
                </a:solidFill>
                <a:latin typeface="Consolas" panose="020B0609020204030204" pitchFamily="49" charset="0"/>
              </a:rPr>
              <a:t>date_create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msg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),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"m"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$date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DCDCAA"/>
                </a:solidFill>
                <a:latin typeface="Consolas" panose="020B0609020204030204" pitchFamily="49" charset="0"/>
              </a:rPr>
              <a:t>date_format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rgbClr val="DCDCAA"/>
                </a:solidFill>
                <a:latin typeface="Consolas" panose="020B0609020204030204" pitchFamily="49" charset="0"/>
              </a:rPr>
              <a:t>date_create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msg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),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"d"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$time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DCDCAA"/>
                </a:solidFill>
                <a:latin typeface="Consolas" panose="020B0609020204030204" pitchFamily="49" charset="0"/>
              </a:rPr>
              <a:t>date_format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rgbClr val="DCDCAA"/>
                </a:solidFill>
                <a:latin typeface="Consolas" panose="020B0609020204030204" pitchFamily="49" charset="0"/>
              </a:rPr>
              <a:t>date_create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msg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),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"H:i"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strMonthCut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DCDCAA"/>
                </a:solidFill>
                <a:latin typeface="Consolas" panose="020B0609020204030204" pitchFamily="49" charset="0"/>
              </a:rPr>
              <a:t>array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""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th-TH" sz="1200" dirty="0">
                <a:solidFill>
                  <a:srgbClr val="CE9178"/>
                </a:solidFill>
                <a:latin typeface="Consolas" panose="020B0609020204030204" pitchFamily="49" charset="0"/>
              </a:rPr>
              <a:t>มกราคม"</a:t>
            </a:r>
            <a:r>
              <a:rPr lang="th-TH" sz="1200" dirty="0">
                <a:solidFill>
                  <a:srgbClr val="D4D4D4"/>
                </a:solidFill>
                <a:latin typeface="Consolas" panose="020B0609020204030204" pitchFamily="49" charset="0"/>
              </a:rPr>
              <a:t>, </a:t>
            </a:r>
            <a:r>
              <a:rPr lang="th-TH" sz="1200" dirty="0">
                <a:solidFill>
                  <a:srgbClr val="CE9178"/>
                </a:solidFill>
                <a:latin typeface="Consolas" panose="020B0609020204030204" pitchFamily="49" charset="0"/>
              </a:rPr>
              <a:t>"กุมภาพันธ์"</a:t>
            </a:r>
            <a:r>
              <a:rPr lang="th-TH" sz="1200" dirty="0">
                <a:solidFill>
                  <a:srgbClr val="D4D4D4"/>
                </a:solidFill>
                <a:latin typeface="Consolas" panose="020B0609020204030204" pitchFamily="49" charset="0"/>
              </a:rPr>
              <a:t>, </a:t>
            </a:r>
            <a:r>
              <a:rPr lang="th-TH" sz="1200" dirty="0">
                <a:solidFill>
                  <a:srgbClr val="CE9178"/>
                </a:solidFill>
                <a:latin typeface="Consolas" panose="020B0609020204030204" pitchFamily="49" charset="0"/>
              </a:rPr>
              <a:t>"มีนาคม"</a:t>
            </a:r>
            <a:r>
              <a:rPr lang="th-TH" sz="1200" dirty="0">
                <a:solidFill>
                  <a:srgbClr val="D4D4D4"/>
                </a:solidFill>
                <a:latin typeface="Consolas" panose="020B0609020204030204" pitchFamily="49" charset="0"/>
              </a:rPr>
              <a:t>, </a:t>
            </a:r>
            <a:r>
              <a:rPr lang="th-TH" sz="1200" dirty="0">
                <a:solidFill>
                  <a:srgbClr val="CE9178"/>
                </a:solidFill>
                <a:latin typeface="Consolas" panose="020B0609020204030204" pitchFamily="49" charset="0"/>
              </a:rPr>
              <a:t>"เมษายน"</a:t>
            </a:r>
            <a:r>
              <a:rPr lang="th-TH" sz="1200" dirty="0">
                <a:solidFill>
                  <a:srgbClr val="D4D4D4"/>
                </a:solidFill>
                <a:latin typeface="Consolas" panose="020B0609020204030204" pitchFamily="49" charset="0"/>
              </a:rPr>
              <a:t>, </a:t>
            </a:r>
            <a:r>
              <a:rPr lang="th-TH" sz="1200" dirty="0">
                <a:solidFill>
                  <a:srgbClr val="CE9178"/>
                </a:solidFill>
                <a:latin typeface="Consolas" panose="020B0609020204030204" pitchFamily="49" charset="0"/>
              </a:rPr>
              <a:t>"พฤษภาคม"</a:t>
            </a:r>
            <a:r>
              <a:rPr lang="th-TH" sz="1200" dirty="0">
                <a:solidFill>
                  <a:srgbClr val="D4D4D4"/>
                </a:solidFill>
                <a:latin typeface="Consolas" panose="020B0609020204030204" pitchFamily="49" charset="0"/>
              </a:rPr>
              <a:t>, </a:t>
            </a:r>
            <a:r>
              <a:rPr lang="th-TH" sz="1200" dirty="0">
                <a:solidFill>
                  <a:srgbClr val="CE9178"/>
                </a:solidFill>
                <a:latin typeface="Consolas" panose="020B0609020204030204" pitchFamily="49" charset="0"/>
              </a:rPr>
              <a:t>"มิถุนายน"</a:t>
            </a:r>
            <a:r>
              <a:rPr lang="th-TH" sz="1200" dirty="0">
                <a:solidFill>
                  <a:srgbClr val="D4D4D4"/>
                </a:solidFill>
                <a:latin typeface="Consolas" panose="020B0609020204030204" pitchFamily="49" charset="0"/>
              </a:rPr>
              <a:t>, </a:t>
            </a:r>
            <a:r>
              <a:rPr lang="th-TH" sz="1200" dirty="0">
                <a:solidFill>
                  <a:srgbClr val="CE9178"/>
                </a:solidFill>
                <a:latin typeface="Consolas" panose="020B0609020204030204" pitchFamily="49" charset="0"/>
              </a:rPr>
              <a:t>"กรกฎาคม"</a:t>
            </a:r>
            <a:r>
              <a:rPr lang="th-TH" sz="1200" dirty="0">
                <a:solidFill>
                  <a:srgbClr val="D4D4D4"/>
                </a:solidFill>
                <a:latin typeface="Consolas" panose="020B0609020204030204" pitchFamily="49" charset="0"/>
              </a:rPr>
              <a:t>, </a:t>
            </a:r>
            <a:r>
              <a:rPr lang="th-TH" sz="1200" dirty="0">
                <a:solidFill>
                  <a:srgbClr val="CE9178"/>
                </a:solidFill>
                <a:latin typeface="Consolas" panose="020B0609020204030204" pitchFamily="49" charset="0"/>
              </a:rPr>
              <a:t>"สิงหาคม"</a:t>
            </a:r>
            <a:r>
              <a:rPr lang="th-TH" sz="1200" dirty="0">
                <a:solidFill>
                  <a:srgbClr val="D4D4D4"/>
                </a:solidFill>
                <a:latin typeface="Consolas" panose="020B0609020204030204" pitchFamily="49" charset="0"/>
              </a:rPr>
              <a:t>, </a:t>
            </a:r>
            <a:r>
              <a:rPr lang="th-TH" sz="1200" dirty="0">
                <a:solidFill>
                  <a:srgbClr val="CE9178"/>
                </a:solidFill>
                <a:latin typeface="Consolas" panose="020B0609020204030204" pitchFamily="49" charset="0"/>
              </a:rPr>
              <a:t>"กันยายน"</a:t>
            </a:r>
            <a:r>
              <a:rPr lang="th-TH" sz="1200" dirty="0">
                <a:solidFill>
                  <a:srgbClr val="D4D4D4"/>
                </a:solidFill>
                <a:latin typeface="Consolas" panose="020B0609020204030204" pitchFamily="49" charset="0"/>
              </a:rPr>
              <a:t>, </a:t>
            </a:r>
            <a:r>
              <a:rPr lang="th-TH" sz="1200" dirty="0">
                <a:solidFill>
                  <a:srgbClr val="CE9178"/>
                </a:solidFill>
                <a:latin typeface="Consolas" panose="020B0609020204030204" pitchFamily="49" charset="0"/>
              </a:rPr>
              <a:t>"ตุลาคม"</a:t>
            </a:r>
            <a:r>
              <a:rPr lang="th-TH" sz="1200" dirty="0">
                <a:solidFill>
                  <a:srgbClr val="D4D4D4"/>
                </a:solidFill>
                <a:latin typeface="Consolas" panose="020B0609020204030204" pitchFamily="49" charset="0"/>
              </a:rPr>
              <a:t>, </a:t>
            </a:r>
            <a:r>
              <a:rPr lang="th-TH" sz="1200" dirty="0">
                <a:solidFill>
                  <a:srgbClr val="CE9178"/>
                </a:solidFill>
                <a:latin typeface="Consolas" panose="020B0609020204030204" pitchFamily="49" charset="0"/>
              </a:rPr>
              <a:t>"พฤศจิกายน"</a:t>
            </a:r>
            <a:r>
              <a:rPr lang="th-TH" sz="1200" dirty="0">
                <a:solidFill>
                  <a:srgbClr val="D4D4D4"/>
                </a:solidFill>
                <a:latin typeface="Consolas" panose="020B0609020204030204" pitchFamily="49" charset="0"/>
              </a:rPr>
              <a:t>, </a:t>
            </a:r>
            <a:r>
              <a:rPr lang="th-TH" sz="1200" dirty="0">
                <a:solidFill>
                  <a:srgbClr val="CE9178"/>
                </a:solidFill>
                <a:latin typeface="Consolas" panose="020B0609020204030204" pitchFamily="49" charset="0"/>
              </a:rPr>
              <a:t>"ธันวาคม"</a:t>
            </a:r>
            <a:r>
              <a:rPr lang="th-TH" sz="1200" dirty="0">
                <a:solidFill>
                  <a:srgbClr val="D4D4D4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th-TH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 err="1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) 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$date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.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 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 . 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strMonthCut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1200" dirty="0" err="1">
                <a:solidFill>
                  <a:srgbClr val="DCDCAA"/>
                </a:solidFill>
                <a:latin typeface="Consolas" panose="020B0609020204030204" pitchFamily="49" charset="0"/>
              </a:rPr>
              <a:t>intval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$month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)] .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 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. 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$year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.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 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. 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$time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.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 </a:t>
            </a:r>
            <a:r>
              <a:rPr lang="th-TH" sz="1200" dirty="0">
                <a:solidFill>
                  <a:srgbClr val="CE9178"/>
                </a:solidFill>
                <a:latin typeface="Consolas" panose="020B0609020204030204" pitchFamily="49" charset="0"/>
              </a:rPr>
              <a:t>น.'</a:t>
            </a:r>
            <a:r>
              <a:rPr lang="th-TH" sz="12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th-TH" sz="12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978769"/>
            <a:ext cx="5638800" cy="1657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Oval 9"/>
          <p:cNvSpPr/>
          <p:nvPr/>
        </p:nvSpPr>
        <p:spPr>
          <a:xfrm>
            <a:off x="8782938" y="4778977"/>
            <a:ext cx="306103" cy="306103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55;p13"/>
          <p:cNvSpPr txBox="1">
            <a:spLocks/>
          </p:cNvSpPr>
          <p:nvPr/>
        </p:nvSpPr>
        <p:spPr>
          <a:xfrm>
            <a:off x="8680729" y="4691298"/>
            <a:ext cx="513080" cy="558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2000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19</a:t>
            </a:r>
            <a:endParaRPr lang="th-TH" sz="2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36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/>
          <p:cNvSpPr txBox="1">
            <a:spLocks noGrp="1"/>
          </p:cNvSpPr>
          <p:nvPr>
            <p:ph type="ctrTitle"/>
          </p:nvPr>
        </p:nvSpPr>
        <p:spPr>
          <a:xfrm>
            <a:off x="30760" y="-160675"/>
            <a:ext cx="8473160" cy="7728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en-US" sz="32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2.3</a:t>
            </a:r>
            <a:r>
              <a:rPr lang="th-TH" sz="32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การดึงข้อมูลแสดงบนรายงานหลายระเบียน</a:t>
            </a:r>
            <a:endParaRPr sz="3200" b="1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53720"/>
            <a:ext cx="9144000" cy="289925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$data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.=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'&lt;table width="100%" style="border-collapse: collapse;font-size:12pt;margin-top:10px;"&gt;'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200" dirty="0" smtClean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data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.=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'&lt;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tr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&gt;</a:t>
            </a:r>
            <a:endParaRPr lang="en-US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                &lt;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th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 style="padding:10px;text-align:center;width:10%;border:1px solid #00000;"&gt;</a:t>
            </a:r>
            <a:r>
              <a:rPr lang="th-TH" sz="1200" dirty="0">
                <a:solidFill>
                  <a:srgbClr val="CE9178"/>
                </a:solidFill>
                <a:latin typeface="Consolas" panose="020B0609020204030204" pitchFamily="49" charset="0"/>
              </a:rPr>
              <a:t>ลำดับ&lt;/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th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&gt;</a:t>
            </a:r>
            <a:endParaRPr lang="en-US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                &lt;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th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 style="padding:10px;text-align:center;width:40%;border:1px solid #00000;"&gt;</a:t>
            </a:r>
            <a:r>
              <a:rPr lang="th-TH" sz="1200" dirty="0">
                <a:solidFill>
                  <a:srgbClr val="CE9178"/>
                </a:solidFill>
                <a:latin typeface="Consolas" panose="020B0609020204030204" pitchFamily="49" charset="0"/>
              </a:rPr>
              <a:t>รหัสสินค้า&lt;/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th</a:t>
            </a:r>
            <a:r>
              <a:rPr lang="en-US" sz="1200" dirty="0" smtClean="0">
                <a:solidFill>
                  <a:srgbClr val="CE9178"/>
                </a:solidFill>
                <a:latin typeface="Consolas" panose="020B0609020204030204" pitchFamily="49" charset="0"/>
              </a:rPr>
              <a:t>&gt;</a:t>
            </a:r>
            <a:endParaRPr lang="th-TH" sz="1200" dirty="0" smtClean="0">
              <a:solidFill>
                <a:srgbClr val="CE9178"/>
              </a:solidFill>
              <a:latin typeface="Consolas" panose="020B0609020204030204" pitchFamily="49" charset="0"/>
            </a:endParaRPr>
          </a:p>
          <a:p>
            <a:r>
              <a:rPr lang="th-TH" sz="1200" dirty="0" smtClean="0">
                <a:solidFill>
                  <a:srgbClr val="CE9178"/>
                </a:solidFill>
                <a:latin typeface="Consolas" panose="020B0609020204030204" pitchFamily="49" charset="0"/>
              </a:rPr>
              <a:t>	          </a:t>
            </a:r>
            <a:r>
              <a:rPr lang="en-US" sz="1200" dirty="0" smtClean="0">
                <a:solidFill>
                  <a:srgbClr val="CE9178"/>
                </a:solidFill>
                <a:latin typeface="Consolas" panose="020B0609020204030204" pitchFamily="49" charset="0"/>
              </a:rPr>
              <a:t>&lt;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th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 style="padding:10px;text-align:center;width:40%;border:1px solid #00000;"</a:t>
            </a:r>
            <a:r>
              <a:rPr lang="en-US" sz="1200" dirty="0" smtClean="0">
                <a:solidFill>
                  <a:srgbClr val="CE9178"/>
                </a:solidFill>
                <a:latin typeface="Consolas" panose="020B0609020204030204" pitchFamily="49" charset="0"/>
              </a:rPr>
              <a:t>&gt;</a:t>
            </a:r>
            <a:r>
              <a:rPr lang="th-TH" sz="1200" dirty="0" smtClean="0">
                <a:solidFill>
                  <a:srgbClr val="CE9178"/>
                </a:solidFill>
                <a:latin typeface="Consolas" panose="020B0609020204030204" pitchFamily="49" charset="0"/>
              </a:rPr>
              <a:t>ชื่อสินค้า</a:t>
            </a:r>
            <a:r>
              <a:rPr lang="th-TH" sz="1200" dirty="0">
                <a:solidFill>
                  <a:srgbClr val="CE9178"/>
                </a:solidFill>
                <a:latin typeface="Consolas" panose="020B0609020204030204" pitchFamily="49" charset="0"/>
              </a:rPr>
              <a:t>&lt;/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th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&gt;</a:t>
            </a:r>
            <a:endParaRPr lang="en-US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              &lt;/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tr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&gt;'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200" dirty="0" smtClean="0">
                <a:solidFill>
                  <a:srgbClr val="00B050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data .= '&lt;</a:t>
            </a:r>
            <a:r>
              <a:rPr lang="en-US" sz="1200" dirty="0" err="1">
                <a:solidFill>
                  <a:srgbClr val="00B050"/>
                </a:solidFill>
                <a:latin typeface="Consolas" panose="020B0609020204030204" pitchFamily="49" charset="0"/>
              </a:rPr>
              <a:t>tr</a:t>
            </a:r>
            <a:r>
              <a:rPr 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                &lt;td style</a:t>
            </a:r>
            <a:r>
              <a:rPr lang="en-US" sz="1200" dirty="0" smtClean="0">
                <a:solidFill>
                  <a:srgbClr val="00B050"/>
                </a:solidFill>
                <a:latin typeface="Consolas" panose="020B0609020204030204" pitchFamily="49" charset="0"/>
              </a:rPr>
              <a:t>="padding:10px;text-align:center;border:1px solid </a:t>
            </a:r>
            <a:r>
              <a:rPr 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#00000;"&gt;&lt;/td&gt;</a:t>
            </a:r>
          </a:p>
          <a:p>
            <a:r>
              <a:rPr 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                &lt;td style="</a:t>
            </a:r>
            <a:r>
              <a:rPr lang="en-US" sz="1200" dirty="0" smtClean="0">
                <a:solidFill>
                  <a:srgbClr val="00B050"/>
                </a:solidFill>
                <a:latin typeface="Consolas" panose="020B0609020204030204" pitchFamily="49" charset="0"/>
              </a:rPr>
              <a:t>padding:10px;text-align:left;border:1px </a:t>
            </a:r>
            <a:r>
              <a:rPr 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solid #00000;"&gt;&lt;/td</a:t>
            </a:r>
            <a:r>
              <a:rPr lang="en-US" sz="1200" dirty="0" smtClean="0">
                <a:solidFill>
                  <a:srgbClr val="00B050"/>
                </a:solidFill>
                <a:latin typeface="Consolas" panose="020B0609020204030204" pitchFamily="49" charset="0"/>
              </a:rPr>
              <a:t>&gt;</a:t>
            </a:r>
            <a:endParaRPr lang="th-TH" sz="1200" dirty="0" smtClean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r>
              <a:rPr lang="th-TH" sz="1200" dirty="0" smtClean="0">
                <a:solidFill>
                  <a:srgbClr val="00B050"/>
                </a:solidFill>
                <a:latin typeface="Consolas" panose="020B0609020204030204" pitchFamily="49" charset="0"/>
              </a:rPr>
              <a:t>                               </a:t>
            </a:r>
            <a:r>
              <a:rPr lang="en-US" sz="1200" dirty="0" smtClean="0">
                <a:solidFill>
                  <a:srgbClr val="00B050"/>
                </a:solidFill>
                <a:latin typeface="Consolas" panose="020B0609020204030204" pitchFamily="49" charset="0"/>
              </a:rPr>
              <a:t>&lt;</a:t>
            </a:r>
            <a:r>
              <a:rPr 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td style="padding:10px;text-align:center;border:1px solid #00000;"&gt;&lt;/td</a:t>
            </a:r>
            <a:r>
              <a:rPr lang="en-US" sz="1200" dirty="0" smtClean="0">
                <a:solidFill>
                  <a:srgbClr val="00B050"/>
                </a:solidFill>
                <a:latin typeface="Consolas" panose="020B0609020204030204" pitchFamily="49" charset="0"/>
              </a:rPr>
              <a:t>&gt;</a:t>
            </a:r>
            <a:endParaRPr lang="en-US" sz="12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              &lt;/</a:t>
            </a:r>
            <a:r>
              <a:rPr lang="en-US" sz="1200" dirty="0" err="1">
                <a:solidFill>
                  <a:srgbClr val="00B050"/>
                </a:solidFill>
                <a:latin typeface="Consolas" panose="020B0609020204030204" pitchFamily="49" charset="0"/>
              </a:rPr>
              <a:t>tr</a:t>
            </a:r>
            <a:r>
              <a:rPr 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&gt;';</a:t>
            </a:r>
          </a:p>
          <a:p>
            <a:r>
              <a:rPr 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            </a:t>
            </a:r>
          </a:p>
          <a:p>
            <a:r>
              <a:rPr lang="en-US" sz="1200" dirty="0" smtClean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data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.=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'&lt;/table&gt;'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sz="1200" dirty="0">
              <a:solidFill>
                <a:srgbClr val="D4D4D4"/>
              </a:solidFill>
              <a:latin typeface="Consolas" panose="020B0609020204030204" pitchFamily="4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085" y="2860448"/>
            <a:ext cx="4735830" cy="21944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8782938" y="4778977"/>
            <a:ext cx="306103" cy="306103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55;p13"/>
          <p:cNvSpPr txBox="1">
            <a:spLocks/>
          </p:cNvSpPr>
          <p:nvPr/>
        </p:nvSpPr>
        <p:spPr>
          <a:xfrm>
            <a:off x="8680729" y="4691298"/>
            <a:ext cx="513080" cy="558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2000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20</a:t>
            </a:r>
            <a:endParaRPr lang="th-TH" sz="2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432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/>
          <p:cNvSpPr txBox="1">
            <a:spLocks noGrp="1"/>
          </p:cNvSpPr>
          <p:nvPr>
            <p:ph type="ctrTitle"/>
          </p:nvPr>
        </p:nvSpPr>
        <p:spPr>
          <a:xfrm>
            <a:off x="30760" y="-160675"/>
            <a:ext cx="8473160" cy="7728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en-US" sz="32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2.3</a:t>
            </a:r>
            <a:r>
              <a:rPr lang="th-TH" sz="32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การดึงข้อมูลแสดงบนรายงานหลายระเบียน (ต่อ)</a:t>
            </a:r>
            <a:endParaRPr sz="3200" b="1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53720"/>
            <a:ext cx="9144000" cy="307776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strSQLDetail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"select * from 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tb_order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tb_order_detail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 </a:t>
            </a:r>
            <a:endParaRPr lang="en-US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    where 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tb_order.order_id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tb_order_detail.order_id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 and</a:t>
            </a:r>
            <a:endParaRPr lang="en-US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tb_order.order_id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 = '"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. 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$_GET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orderid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] .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"'"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objQueryDetail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DCDCAA"/>
                </a:solidFill>
                <a:latin typeface="Consolas" panose="020B0609020204030204" pitchFamily="49" charset="0"/>
              </a:rPr>
              <a:t>mysqli_query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objCon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strSQLDetail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rowCount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DCDCAA"/>
                </a:solidFill>
                <a:latin typeface="Consolas" panose="020B0609020204030204" pitchFamily="49" charset="0"/>
              </a:rPr>
              <a:t>mysqli_num_rows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objQueryDetail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rowCount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&gt; </a:t>
            </a:r>
            <a:r>
              <a:rPr lang="en-US" sz="12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</a:t>
            </a:r>
            <a:r>
              <a:rPr lang="en-US" sz="1200" dirty="0">
                <a:solidFill>
                  <a:srgbClr val="C586C0"/>
                </a:solidFill>
                <a:latin typeface="Consolas" panose="020B0609020204030204" pitchFamily="49" charset="0"/>
              </a:rPr>
              <a:t>while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objResultDetail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DCDCAA"/>
                </a:solidFill>
                <a:latin typeface="Consolas" panose="020B0609020204030204" pitchFamily="49" charset="0"/>
              </a:rPr>
              <a:t>mysqli_fetch_array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objQueryDetail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, MYSQLI_ASSOC)) {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$data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.= </a:t>
            </a:r>
            <a:r>
              <a:rPr lang="en-US" sz="1200" dirty="0" smtClean="0">
                <a:solidFill>
                  <a:srgbClr val="CE9178"/>
                </a:solidFill>
                <a:latin typeface="Consolas" panose="020B0609020204030204" pitchFamily="49" charset="0"/>
              </a:rPr>
              <a:t>'&lt;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tr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&gt;</a:t>
            </a:r>
            <a:endParaRPr lang="en-US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                &lt;td style="padding:10px;text-align:left;border:1px solid #00000;"&gt;&lt;/td&gt;</a:t>
            </a:r>
            <a:endParaRPr lang="en-US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                &lt;td style="padding:10px;text-align:center;border:1px solid #00000;"&gt;'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objResultDetail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product_id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].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'&lt;/td&gt;</a:t>
            </a:r>
            <a:endParaRPr lang="en-US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                &lt;td style="padding:10px;text-align:left;border:1px solid #00000;"&gt;&lt;/td&gt;</a:t>
            </a:r>
            <a:endParaRPr lang="en-US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              &lt;/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tr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&gt;'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}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}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b="15647"/>
          <a:stretch/>
        </p:blipFill>
        <p:spPr>
          <a:xfrm>
            <a:off x="2520315" y="3034870"/>
            <a:ext cx="3522345" cy="20171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Oval 12"/>
          <p:cNvSpPr/>
          <p:nvPr/>
        </p:nvSpPr>
        <p:spPr>
          <a:xfrm>
            <a:off x="8782938" y="4778977"/>
            <a:ext cx="306103" cy="306103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oogle Shape;55;p13"/>
          <p:cNvSpPr txBox="1">
            <a:spLocks/>
          </p:cNvSpPr>
          <p:nvPr/>
        </p:nvSpPr>
        <p:spPr>
          <a:xfrm>
            <a:off x="8680729" y="4691298"/>
            <a:ext cx="513080" cy="558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2000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21</a:t>
            </a:r>
            <a:endParaRPr lang="th-TH" sz="2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4949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4;p13"/>
          <p:cNvSpPr txBox="1">
            <a:spLocks noGrp="1"/>
          </p:cNvSpPr>
          <p:nvPr>
            <p:ph type="ctrTitle"/>
          </p:nvPr>
        </p:nvSpPr>
        <p:spPr>
          <a:xfrm>
            <a:off x="405006" y="2903177"/>
            <a:ext cx="8298180" cy="7728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60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/>
            </a:r>
            <a:br>
              <a:rPr lang="en-US" sz="60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en-US" sz="60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/>
            </a:r>
            <a:br>
              <a:rPr lang="en-US" sz="60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en-US" sz="115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(3)</a:t>
            </a:r>
            <a:r>
              <a:rPr lang="en-US" sz="60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/>
            </a:r>
            <a:br>
              <a:rPr lang="en-US" sz="60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60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การใช้งานบาร์โค้ดและคิวอาร์โค้ด</a:t>
            </a:r>
            <a:endParaRPr sz="6000" b="1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4" name="Oval 3"/>
          <p:cNvSpPr/>
          <p:nvPr/>
        </p:nvSpPr>
        <p:spPr>
          <a:xfrm>
            <a:off x="8782938" y="4778977"/>
            <a:ext cx="306103" cy="306103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55;p13"/>
          <p:cNvSpPr txBox="1">
            <a:spLocks/>
          </p:cNvSpPr>
          <p:nvPr/>
        </p:nvSpPr>
        <p:spPr>
          <a:xfrm>
            <a:off x="8680729" y="4691298"/>
            <a:ext cx="513080" cy="558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2000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22</a:t>
            </a:r>
            <a:endParaRPr lang="th-TH" sz="2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167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/>
          <p:cNvSpPr txBox="1">
            <a:spLocks noGrp="1"/>
          </p:cNvSpPr>
          <p:nvPr>
            <p:ph type="ctrTitle"/>
          </p:nvPr>
        </p:nvSpPr>
        <p:spPr>
          <a:xfrm>
            <a:off x="30760" y="-160675"/>
            <a:ext cx="8473160" cy="7728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en-US" sz="32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3.</a:t>
            </a:r>
            <a:r>
              <a:rPr lang="en-US" sz="32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1</a:t>
            </a:r>
            <a:r>
              <a:rPr lang="th-TH" sz="32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การแทรกบาร์โค้ด</a:t>
            </a:r>
            <a:endParaRPr sz="3200" b="1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43560"/>
            <a:ext cx="9144000" cy="101566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C586C0"/>
                </a:solidFill>
                <a:latin typeface="Consolas" panose="020B0609020204030204" pitchFamily="49" charset="0"/>
              </a:rPr>
              <a:t>require_once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 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"../assets/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phpbarcode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/vendor/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autoload.php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$generator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569CD6"/>
                </a:solidFill>
                <a:latin typeface="Consolas" panose="020B0609020204030204" pitchFamily="49" charset="0"/>
              </a:rPr>
              <a:t>new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\</a:t>
            </a:r>
            <a:r>
              <a:rPr lang="en-US" sz="1200" dirty="0" err="1">
                <a:solidFill>
                  <a:srgbClr val="D4D4D4"/>
                </a:solidFill>
                <a:latin typeface="Consolas" panose="020B0609020204030204" pitchFamily="49" charset="0"/>
              </a:rPr>
              <a:t>Picqer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\Barcode\</a:t>
            </a:r>
            <a:r>
              <a:rPr lang="en-US" sz="1200" dirty="0" err="1">
                <a:solidFill>
                  <a:srgbClr val="4EC9B0"/>
                </a:solidFill>
                <a:latin typeface="Consolas" panose="020B0609020204030204" pitchFamily="49" charset="0"/>
              </a:rPr>
              <a:t>BarcodeGeneratorJPG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databarcode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"1234567"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$data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'&lt;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img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 style="width:200px;" 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src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="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data:image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/jpeg;base64,'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. </a:t>
            </a:r>
            <a:r>
              <a:rPr lang="en-US" sz="1200" dirty="0">
                <a:solidFill>
                  <a:srgbClr val="DCDCAA"/>
                </a:solidFill>
                <a:latin typeface="Consolas" panose="020B0609020204030204" pitchFamily="49" charset="0"/>
              </a:rPr>
              <a:t>base64_encode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$generator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 err="1">
                <a:solidFill>
                  <a:srgbClr val="DCDCAA"/>
                </a:solidFill>
                <a:latin typeface="Consolas" panose="020B0609020204030204" pitchFamily="49" charset="0"/>
              </a:rPr>
              <a:t>getBarcode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databarcode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$generator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::TYPE_CODE_128, </a:t>
            </a:r>
            <a:r>
              <a:rPr lang="en-US" sz="1200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B5CEA8"/>
                </a:solidFill>
                <a:latin typeface="Consolas" panose="020B0609020204030204" pitchFamily="49" charset="0"/>
              </a:rPr>
              <a:t>30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)) .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'"&gt;'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302" y="2496502"/>
            <a:ext cx="5934075" cy="1323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Oval 18"/>
          <p:cNvSpPr/>
          <p:nvPr/>
        </p:nvSpPr>
        <p:spPr>
          <a:xfrm>
            <a:off x="8782938" y="4778977"/>
            <a:ext cx="306103" cy="306103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55;p13"/>
          <p:cNvSpPr txBox="1">
            <a:spLocks/>
          </p:cNvSpPr>
          <p:nvPr/>
        </p:nvSpPr>
        <p:spPr>
          <a:xfrm>
            <a:off x="8680729" y="4691298"/>
            <a:ext cx="513080" cy="558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2000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23</a:t>
            </a:r>
            <a:endParaRPr lang="th-TH" sz="2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306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/>
          <p:cNvSpPr txBox="1">
            <a:spLocks noGrp="1"/>
          </p:cNvSpPr>
          <p:nvPr>
            <p:ph type="ctrTitle"/>
          </p:nvPr>
        </p:nvSpPr>
        <p:spPr>
          <a:xfrm>
            <a:off x="30760" y="-160675"/>
            <a:ext cx="8473160" cy="7728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en-US" sz="32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3.2</a:t>
            </a:r>
            <a:r>
              <a:rPr lang="th-TH" sz="32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การแทรกคิวอาร์โค้ด</a:t>
            </a:r>
            <a:endParaRPr sz="3200" b="1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43560"/>
            <a:ext cx="9144000" cy="249299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C586C0"/>
                </a:solidFill>
                <a:latin typeface="Consolas" panose="020B0609020204030204" pitchFamily="49" charset="0"/>
              </a:rPr>
              <a:t>require_once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'../assets/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qrcode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/vendor/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autoload.php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dataqr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'https://www.stou.ac.th'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barcodeObj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569CD6"/>
                </a:solidFill>
                <a:latin typeface="Consolas" panose="020B0609020204030204" pitchFamily="49" charset="0"/>
              </a:rPr>
              <a:t>new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\Com\</a:t>
            </a:r>
            <a:r>
              <a:rPr lang="en-US" sz="1200" dirty="0" err="1">
                <a:solidFill>
                  <a:srgbClr val="D4D4D4"/>
                </a:solidFill>
                <a:latin typeface="Consolas" panose="020B0609020204030204" pitchFamily="49" charset="0"/>
              </a:rPr>
              <a:t>Tecnick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\Barcode\</a:t>
            </a:r>
            <a:r>
              <a:rPr lang="en-US" sz="1200" dirty="0">
                <a:solidFill>
                  <a:srgbClr val="4EC9B0"/>
                </a:solidFill>
                <a:latin typeface="Consolas" panose="020B0609020204030204" pitchFamily="49" charset="0"/>
              </a:rPr>
              <a:t>Barcode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qrcodeObj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barcodeObj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 err="1">
                <a:solidFill>
                  <a:srgbClr val="DCDCAA"/>
                </a:solidFill>
                <a:latin typeface="Consolas" panose="020B0609020204030204" pitchFamily="49" charset="0"/>
              </a:rPr>
              <a:t>getBarcodeObj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'QRCODE,H'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dataqr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, -</a:t>
            </a:r>
            <a:r>
              <a:rPr lang="en-US" sz="1200" dirty="0">
                <a:solidFill>
                  <a:srgbClr val="B5CEA8"/>
                </a:solidFill>
                <a:latin typeface="Consolas" panose="020B0609020204030204" pitchFamily="49" charset="0"/>
              </a:rPr>
              <a:t>16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, -</a:t>
            </a:r>
            <a:r>
              <a:rPr lang="en-US" sz="1200" dirty="0">
                <a:solidFill>
                  <a:srgbClr val="B5CEA8"/>
                </a:solidFill>
                <a:latin typeface="Consolas" panose="020B0609020204030204" pitchFamily="49" charset="0"/>
              </a:rPr>
              <a:t>16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'black'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DCDCAA"/>
                </a:solidFill>
                <a:latin typeface="Consolas" panose="020B0609020204030204" pitchFamily="49" charset="0"/>
              </a:rPr>
              <a:t>array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(-</a:t>
            </a:r>
            <a:r>
              <a:rPr lang="en-US" sz="1200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, -</a:t>
            </a:r>
            <a:r>
              <a:rPr lang="en-US" sz="1200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, -</a:t>
            </a:r>
            <a:r>
              <a:rPr lang="en-US" sz="1200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, -</a:t>
            </a:r>
            <a:r>
              <a:rPr lang="en-US" sz="1200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))-&gt;</a:t>
            </a:r>
            <a:r>
              <a:rPr lang="en-US" sz="1200" dirty="0" err="1">
                <a:solidFill>
                  <a:srgbClr val="DCDCAA"/>
                </a:solidFill>
                <a:latin typeface="Consolas" panose="020B0609020204030204" pitchFamily="49" charset="0"/>
              </a:rPr>
              <a:t>setBackgroundColor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'#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ffffff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$QR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DCDCAA"/>
                </a:solidFill>
                <a:latin typeface="Consolas" panose="020B0609020204030204" pitchFamily="49" charset="0"/>
              </a:rPr>
              <a:t>imagecreatefromstring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qrcodeObj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 err="1">
                <a:solidFill>
                  <a:srgbClr val="DCDCAA"/>
                </a:solidFill>
                <a:latin typeface="Consolas" panose="020B0609020204030204" pitchFamily="49" charset="0"/>
              </a:rPr>
              <a:t>getPngData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());</a:t>
            </a:r>
          </a:p>
          <a:p>
            <a:r>
              <a:rPr lang="en-US" sz="1200" dirty="0" err="1">
                <a:solidFill>
                  <a:srgbClr val="DCDCAA"/>
                </a:solidFill>
                <a:latin typeface="Consolas" panose="020B0609020204030204" pitchFamily="49" charset="0"/>
              </a:rPr>
              <a:t>ob_start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200" dirty="0" err="1">
                <a:solidFill>
                  <a:srgbClr val="DCDCAA"/>
                </a:solidFill>
                <a:latin typeface="Consolas" panose="020B0609020204030204" pitchFamily="49" charset="0"/>
              </a:rPr>
              <a:t>imagepng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$QR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$contents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DCDCAA"/>
                </a:solidFill>
                <a:latin typeface="Consolas" panose="020B0609020204030204" pitchFamily="49" charset="0"/>
              </a:rPr>
              <a:t>ob_get_contents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200" dirty="0" err="1">
                <a:solidFill>
                  <a:srgbClr val="DCDCAA"/>
                </a:solidFill>
                <a:latin typeface="Consolas" panose="020B0609020204030204" pitchFamily="49" charset="0"/>
              </a:rPr>
              <a:t>ob_end_clean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$data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.=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'&lt;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img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 alt="Embedded Image" style="width:100px;" 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src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="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data:image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/png;base64,'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. </a:t>
            </a:r>
            <a:r>
              <a:rPr lang="en-US" sz="1200" dirty="0">
                <a:solidFill>
                  <a:srgbClr val="DCDCAA"/>
                </a:solidFill>
                <a:latin typeface="Consolas" panose="020B0609020204030204" pitchFamily="49" charset="0"/>
              </a:rPr>
              <a:t>base64_encode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$contents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) .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'"/&gt;'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725" y="3106102"/>
            <a:ext cx="5924550" cy="1781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8782938" y="4778977"/>
            <a:ext cx="306103" cy="306103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55;p13"/>
          <p:cNvSpPr txBox="1">
            <a:spLocks/>
          </p:cNvSpPr>
          <p:nvPr/>
        </p:nvSpPr>
        <p:spPr>
          <a:xfrm>
            <a:off x="8680729" y="4691298"/>
            <a:ext cx="513080" cy="558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2000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24</a:t>
            </a:r>
            <a:endParaRPr lang="th-TH" sz="2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819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itHub - mpdf/mpdf: PHP library generating PDF files from UTF-8 encoded HTM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" t="17280" r="61672" b="14527"/>
          <a:stretch/>
        </p:blipFill>
        <p:spPr bwMode="auto">
          <a:xfrm>
            <a:off x="31114" y="1113757"/>
            <a:ext cx="2560826" cy="288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438400" y="1965959"/>
            <a:ext cx="6652260" cy="7046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80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Thank You!</a:t>
            </a:r>
            <a:endParaRPr sz="8000" b="1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669540" y="2489167"/>
            <a:ext cx="596646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b="1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en-US" sz="3600" b="1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- </a:t>
            </a:r>
            <a:r>
              <a:rPr lang="th-TH" sz="3600" b="1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จบคอร์สแล้ว ขอบพระคุณมากครับ</a:t>
            </a:r>
            <a:r>
              <a:rPr lang="en-US" sz="3600" b="1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 -</a:t>
            </a:r>
            <a:endParaRPr sz="3600" b="1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3328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" y="492268"/>
            <a:ext cx="4042727" cy="3857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780" y="98112"/>
            <a:ext cx="3954779" cy="49514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ight Arrow 8"/>
          <p:cNvSpPr/>
          <p:nvPr/>
        </p:nvSpPr>
        <p:spPr>
          <a:xfrm>
            <a:off x="4290059" y="1935480"/>
            <a:ext cx="662940" cy="83058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782938" y="4778977"/>
            <a:ext cx="306103" cy="306103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55;p13"/>
          <p:cNvSpPr txBox="1">
            <a:spLocks/>
          </p:cNvSpPr>
          <p:nvPr/>
        </p:nvSpPr>
        <p:spPr>
          <a:xfrm>
            <a:off x="8680729" y="4691298"/>
            <a:ext cx="513080" cy="558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2000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2</a:t>
            </a:r>
            <a:endParaRPr lang="th-TH" sz="2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/>
          <p:cNvSpPr txBox="1">
            <a:spLocks noGrp="1"/>
          </p:cNvSpPr>
          <p:nvPr>
            <p:ph type="ctrTitle"/>
          </p:nvPr>
        </p:nvSpPr>
        <p:spPr>
          <a:xfrm>
            <a:off x="1813840" y="669905"/>
            <a:ext cx="5516880" cy="7728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th-TH" sz="48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เนื้อหาการอบรม</a:t>
            </a:r>
            <a:endParaRPr sz="4800" b="1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692841" y="1597626"/>
            <a:ext cx="7758879" cy="1899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1. </a:t>
            </a:r>
            <a:r>
              <a:rPr lang="th-TH" sz="54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การสร้างรายงาน </a:t>
            </a:r>
            <a:r>
              <a:rPr lang="en-US" sz="54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PDF </a:t>
            </a:r>
            <a:r>
              <a:rPr lang="th-TH" sz="54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เบื้องต้น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2. </a:t>
            </a:r>
            <a:r>
              <a:rPr lang="th-TH" sz="54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การใช้งานฐานข้อมูล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3. </a:t>
            </a:r>
            <a:r>
              <a:rPr lang="th-TH" sz="54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การใช้งานบาร์โค้ดและคิวอาร์โค้ด</a:t>
            </a:r>
            <a:endParaRPr sz="54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6" name="Oval 5"/>
          <p:cNvSpPr/>
          <p:nvPr/>
        </p:nvSpPr>
        <p:spPr>
          <a:xfrm>
            <a:off x="8782938" y="4778977"/>
            <a:ext cx="306103" cy="306103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55;p13"/>
          <p:cNvSpPr txBox="1">
            <a:spLocks/>
          </p:cNvSpPr>
          <p:nvPr/>
        </p:nvSpPr>
        <p:spPr>
          <a:xfrm>
            <a:off x="8680729" y="4691298"/>
            <a:ext cx="513080" cy="558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2000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3</a:t>
            </a:r>
            <a:endParaRPr lang="th-TH" sz="2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447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/>
          <p:cNvSpPr txBox="1">
            <a:spLocks noGrp="1"/>
          </p:cNvSpPr>
          <p:nvPr>
            <p:ph type="ctrTitle"/>
          </p:nvPr>
        </p:nvSpPr>
        <p:spPr>
          <a:xfrm>
            <a:off x="1813840" y="209707"/>
            <a:ext cx="5516880" cy="7728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th-TH" sz="40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พื้นฐานความรู้เบื้องต้น</a:t>
            </a:r>
            <a:endParaRPr sz="4000" b="1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692841" y="702761"/>
            <a:ext cx="7758879" cy="1171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HTML / CSS / PHP</a:t>
            </a:r>
            <a:endParaRPr lang="th-TH" sz="5400" dirty="0" smtClean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6" name="Google Shape;54;p13"/>
          <p:cNvSpPr txBox="1">
            <a:spLocks/>
          </p:cNvSpPr>
          <p:nvPr/>
        </p:nvSpPr>
        <p:spPr>
          <a:xfrm>
            <a:off x="1722400" y="1845467"/>
            <a:ext cx="5516880" cy="77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40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เครื่องมือที่ใช้</a:t>
            </a:r>
            <a:endParaRPr lang="th-TH" sz="4000" b="1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" name="Google Shape;55;p13"/>
          <p:cNvSpPr txBox="1">
            <a:spLocks/>
          </p:cNvSpPr>
          <p:nvPr/>
        </p:nvSpPr>
        <p:spPr>
          <a:xfrm>
            <a:off x="601401" y="2338521"/>
            <a:ext cx="7758879" cy="117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54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XAMPP / Visual Studio Code</a:t>
            </a:r>
            <a:endParaRPr lang="th-TH" sz="5400" dirty="0" smtClean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8" name="Google Shape;54;p13"/>
          <p:cNvSpPr txBox="1">
            <a:spLocks/>
          </p:cNvSpPr>
          <p:nvPr/>
        </p:nvSpPr>
        <p:spPr>
          <a:xfrm>
            <a:off x="1751518" y="3874323"/>
            <a:ext cx="2302322" cy="77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40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ไฟล์โปรเจ็ค</a:t>
            </a:r>
            <a:endParaRPr lang="th-TH" sz="4000" b="1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840" y="3428254"/>
            <a:ext cx="3257550" cy="1390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Oval 9"/>
          <p:cNvSpPr/>
          <p:nvPr/>
        </p:nvSpPr>
        <p:spPr>
          <a:xfrm>
            <a:off x="8782938" y="4778977"/>
            <a:ext cx="306103" cy="306103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55;p13"/>
          <p:cNvSpPr txBox="1">
            <a:spLocks/>
          </p:cNvSpPr>
          <p:nvPr/>
        </p:nvSpPr>
        <p:spPr>
          <a:xfrm>
            <a:off x="8680729" y="4691298"/>
            <a:ext cx="513080" cy="558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2000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4</a:t>
            </a:r>
            <a:endParaRPr lang="th-TH" sz="2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7865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4;p13"/>
          <p:cNvSpPr txBox="1">
            <a:spLocks noGrp="1"/>
          </p:cNvSpPr>
          <p:nvPr>
            <p:ph type="ctrTitle"/>
          </p:nvPr>
        </p:nvSpPr>
        <p:spPr>
          <a:xfrm>
            <a:off x="405006" y="2903177"/>
            <a:ext cx="8298180" cy="7728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60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/>
            </a:r>
            <a:br>
              <a:rPr lang="en-US" sz="60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en-US" sz="60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/>
            </a:r>
            <a:br>
              <a:rPr lang="en-US" sz="60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en-US" sz="115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(1)</a:t>
            </a:r>
            <a:r>
              <a:rPr lang="en-US" sz="60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/>
            </a:r>
            <a:br>
              <a:rPr lang="en-US" sz="60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60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</a:t>
            </a:r>
            <a:r>
              <a:rPr lang="th-TH" sz="60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สร้างรายงาน </a:t>
            </a:r>
            <a:r>
              <a:rPr lang="en-US" sz="60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PDF </a:t>
            </a:r>
            <a:r>
              <a:rPr lang="th-TH" sz="60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เบื้องต้น</a:t>
            </a:r>
            <a:endParaRPr sz="6000" b="1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782938" y="4778977"/>
            <a:ext cx="306103" cy="306103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55;p13"/>
          <p:cNvSpPr txBox="1">
            <a:spLocks/>
          </p:cNvSpPr>
          <p:nvPr/>
        </p:nvSpPr>
        <p:spPr>
          <a:xfrm>
            <a:off x="8680729" y="4691298"/>
            <a:ext cx="513080" cy="558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2000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5</a:t>
            </a:r>
            <a:endParaRPr lang="th-TH" sz="2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4938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/>
          <p:cNvSpPr txBox="1">
            <a:spLocks noGrp="1"/>
          </p:cNvSpPr>
          <p:nvPr>
            <p:ph type="ctrTitle"/>
          </p:nvPr>
        </p:nvSpPr>
        <p:spPr>
          <a:xfrm>
            <a:off x="30760" y="-160675"/>
            <a:ext cx="8473160" cy="7728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en-US" sz="32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1.1 </a:t>
            </a:r>
            <a:r>
              <a:rPr lang="th-TH" sz="32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สร้างรายงานเริ่มต้น</a:t>
            </a:r>
            <a:endParaRPr sz="3200" b="1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03741"/>
            <a:ext cx="9144000" cy="473975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569CD6"/>
                </a:solidFill>
                <a:latin typeface="Consolas" panose="020B0609020204030204" pitchFamily="49" charset="0"/>
              </a:rPr>
              <a:t>&lt;?</a:t>
            </a:r>
            <a:r>
              <a:rPr lang="en-US" sz="1200" dirty="0" err="1">
                <a:solidFill>
                  <a:srgbClr val="569CD6"/>
                </a:solidFill>
                <a:latin typeface="Consolas" panose="020B0609020204030204" pitchFamily="49" charset="0"/>
              </a:rPr>
              <a:t>php</a:t>
            </a:r>
            <a:endParaRPr lang="en-US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200" dirty="0" err="1">
                <a:solidFill>
                  <a:srgbClr val="C586C0"/>
                </a:solidFill>
                <a:latin typeface="Consolas" panose="020B0609020204030204" pitchFamily="49" charset="0"/>
              </a:rPr>
              <a:t>require_once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'../</a:t>
            </a:r>
            <a:r>
              <a:rPr lang="en-US" sz="1200" dirty="0" smtClean="0">
                <a:solidFill>
                  <a:srgbClr val="CE9178"/>
                </a:solidFill>
                <a:latin typeface="Consolas" panose="020B0609020204030204" pitchFamily="49" charset="0"/>
              </a:rPr>
              <a:t>assets/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m</a:t>
            </a:r>
            <a:r>
              <a:rPr lang="en-US" sz="1200" dirty="0" err="1" smtClean="0">
                <a:solidFill>
                  <a:srgbClr val="CE9178"/>
                </a:solidFill>
                <a:latin typeface="Consolas" panose="020B0609020204030204" pitchFamily="49" charset="0"/>
              </a:rPr>
              <a:t>pdf</a:t>
            </a:r>
            <a:r>
              <a:rPr lang="en-US" sz="1200" dirty="0" smtClean="0">
                <a:solidFill>
                  <a:srgbClr val="CE9178"/>
                </a:solidFill>
                <a:latin typeface="Consolas" panose="020B0609020204030204" pitchFamily="49" charset="0"/>
              </a:rPr>
              <a:t>/vendor/</a:t>
            </a:r>
            <a:r>
              <a:rPr lang="en-US" sz="1200" dirty="0" err="1" smtClean="0">
                <a:solidFill>
                  <a:srgbClr val="CE9178"/>
                </a:solidFill>
                <a:latin typeface="Consolas" panose="020B0609020204030204" pitchFamily="49" charset="0"/>
              </a:rPr>
              <a:t>autoload.php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defaultConfig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 (</a:t>
            </a:r>
            <a:r>
              <a:rPr lang="en-US" sz="1200" dirty="0">
                <a:solidFill>
                  <a:srgbClr val="569CD6"/>
                </a:solidFill>
                <a:latin typeface="Consolas" panose="020B0609020204030204" pitchFamily="49" charset="0"/>
              </a:rPr>
              <a:t>new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D4D4D4"/>
                </a:solidFill>
                <a:latin typeface="Consolas" panose="020B0609020204030204" pitchFamily="49" charset="0"/>
              </a:rPr>
              <a:t>Mpdf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\</a:t>
            </a:r>
            <a:r>
              <a:rPr lang="en-US" sz="1200" dirty="0" err="1">
                <a:solidFill>
                  <a:srgbClr val="D4D4D4"/>
                </a:solidFill>
                <a:latin typeface="Consolas" panose="020B0609020204030204" pitchFamily="49" charset="0"/>
              </a:rPr>
              <a:t>Config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\</a:t>
            </a:r>
            <a:r>
              <a:rPr lang="en-US" sz="1200" dirty="0" err="1">
                <a:solidFill>
                  <a:srgbClr val="4EC9B0"/>
                </a:solidFill>
                <a:latin typeface="Consolas" panose="020B0609020204030204" pitchFamily="49" charset="0"/>
              </a:rPr>
              <a:t>ConfigVariables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())-&gt;</a:t>
            </a:r>
            <a:r>
              <a:rPr lang="en-US" sz="1200" dirty="0" err="1">
                <a:solidFill>
                  <a:srgbClr val="DCDCAA"/>
                </a:solidFill>
                <a:latin typeface="Consolas" panose="020B0609020204030204" pitchFamily="49" charset="0"/>
              </a:rPr>
              <a:t>getDefaults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fontDirs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defaultConfig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fontDir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defaultFontConfig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 (</a:t>
            </a:r>
            <a:r>
              <a:rPr lang="en-US" sz="1200" dirty="0">
                <a:solidFill>
                  <a:srgbClr val="569CD6"/>
                </a:solidFill>
                <a:latin typeface="Consolas" panose="020B0609020204030204" pitchFamily="49" charset="0"/>
              </a:rPr>
              <a:t>new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D4D4D4"/>
                </a:solidFill>
                <a:latin typeface="Consolas" panose="020B0609020204030204" pitchFamily="49" charset="0"/>
              </a:rPr>
              <a:t>Mpdf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\</a:t>
            </a:r>
            <a:r>
              <a:rPr lang="en-US" sz="1200" dirty="0" err="1">
                <a:solidFill>
                  <a:srgbClr val="D4D4D4"/>
                </a:solidFill>
                <a:latin typeface="Consolas" panose="020B0609020204030204" pitchFamily="49" charset="0"/>
              </a:rPr>
              <a:t>Config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\</a:t>
            </a:r>
            <a:r>
              <a:rPr lang="en-US" sz="1200" dirty="0" err="1">
                <a:solidFill>
                  <a:srgbClr val="4EC9B0"/>
                </a:solidFill>
                <a:latin typeface="Consolas" panose="020B0609020204030204" pitchFamily="49" charset="0"/>
              </a:rPr>
              <a:t>FontVariables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())-&gt;</a:t>
            </a:r>
            <a:r>
              <a:rPr lang="en-US" sz="1200" dirty="0" err="1">
                <a:solidFill>
                  <a:srgbClr val="DCDCAA"/>
                </a:solidFill>
                <a:latin typeface="Consolas" panose="020B0609020204030204" pitchFamily="49" charset="0"/>
              </a:rPr>
              <a:t>getDefaults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fontData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defaultFontConfig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fontdata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mpdf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569CD6"/>
                </a:solidFill>
                <a:latin typeface="Consolas" panose="020B0609020204030204" pitchFamily="49" charset="0"/>
              </a:rPr>
              <a:t>new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\</a:t>
            </a:r>
            <a:r>
              <a:rPr lang="en-US" sz="1200" dirty="0" err="1">
                <a:solidFill>
                  <a:srgbClr val="D4D4D4"/>
                </a:solidFill>
                <a:latin typeface="Consolas" panose="020B0609020204030204" pitchFamily="49" charset="0"/>
              </a:rPr>
              <a:t>Mpdf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\</a:t>
            </a:r>
            <a:r>
              <a:rPr lang="en-US" sz="1200" dirty="0" err="1">
                <a:solidFill>
                  <a:srgbClr val="4EC9B0"/>
                </a:solidFill>
                <a:latin typeface="Consolas" panose="020B0609020204030204" pitchFamily="49" charset="0"/>
              </a:rPr>
              <a:t>Mpdf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[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fontDir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=&gt; </a:t>
            </a:r>
            <a:r>
              <a:rPr lang="en-US" sz="1200" dirty="0" err="1">
                <a:solidFill>
                  <a:srgbClr val="DCDCAA"/>
                </a:solidFill>
                <a:latin typeface="Consolas" panose="020B0609020204030204" pitchFamily="49" charset="0"/>
              </a:rPr>
              <a:t>array_merge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fontDirs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, [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200" dirty="0">
                <a:solidFill>
                  <a:srgbClr val="569CD6"/>
                </a:solidFill>
                <a:latin typeface="Consolas" panose="020B0609020204030204" pitchFamily="49" charset="0"/>
              </a:rPr>
              <a:t>__DIR__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.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'/custom/font/directory'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]),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fontdata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=&gt; 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fontData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+ [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thsarabun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=&gt; [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'R'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=&gt;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'THSarabunNew.ttf'</a:t>
            </a:r>
            <a:endParaRPr lang="en-US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]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],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default_font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=&gt;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</a:t>
            </a:r>
            <a:r>
              <a:rPr lang="en-US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thsarabun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</a:t>
            </a:r>
            <a:endParaRPr lang="en-US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]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$data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'&lt;h1&gt;Hello World!&lt;/h1</a:t>
            </a:r>
            <a:r>
              <a:rPr lang="en-US" sz="1200" dirty="0" smtClean="0">
                <a:solidFill>
                  <a:srgbClr val="CE9178"/>
                </a:solidFill>
                <a:latin typeface="Consolas" panose="020B0609020204030204" pitchFamily="49" charset="0"/>
              </a:rPr>
              <a:t>&gt;'</a:t>
            </a:r>
            <a:r>
              <a:rPr lang="en-US" sz="1200" dirty="0" smtClean="0">
                <a:solidFill>
                  <a:srgbClr val="D4D4D4"/>
                </a:solidFill>
                <a:latin typeface="Consolas" panose="020B0609020204030204" pitchFamily="49" charset="0"/>
              </a:rPr>
              <a:t>; </a:t>
            </a:r>
            <a:endParaRPr lang="en-US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mpdf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 err="1">
                <a:solidFill>
                  <a:srgbClr val="DCDCAA"/>
                </a:solidFill>
                <a:latin typeface="Consolas" panose="020B0609020204030204" pitchFamily="49" charset="0"/>
              </a:rPr>
              <a:t>WriteHTML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$data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mpdf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>
                <a:solidFill>
                  <a:srgbClr val="DCDCAA"/>
                </a:solidFill>
                <a:latin typeface="Consolas" panose="020B0609020204030204" pitchFamily="49" charset="0"/>
              </a:rPr>
              <a:t>Output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'blankdocument.pdf'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, \</a:t>
            </a:r>
            <a:r>
              <a:rPr lang="en-US" sz="1200" dirty="0" err="1">
                <a:solidFill>
                  <a:srgbClr val="D4D4D4"/>
                </a:solidFill>
                <a:latin typeface="Consolas" panose="020B0609020204030204" pitchFamily="49" charset="0"/>
              </a:rPr>
              <a:t>Mpdf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\Output\</a:t>
            </a:r>
            <a:r>
              <a:rPr lang="en-US" sz="1200" dirty="0">
                <a:solidFill>
                  <a:srgbClr val="4EC9B0"/>
                </a:solidFill>
                <a:latin typeface="Consolas" panose="020B0609020204030204" pitchFamily="49" charset="0"/>
              </a:rPr>
              <a:t>Destination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::INLINE);</a:t>
            </a:r>
          </a:p>
          <a:p>
            <a:r>
              <a:rPr lang="en-US" sz="1200" dirty="0">
                <a:solidFill>
                  <a:srgbClr val="569CD6"/>
                </a:solidFill>
                <a:latin typeface="Consolas" panose="020B0609020204030204" pitchFamily="49" charset="0"/>
              </a:rPr>
              <a:t>?&gt;</a:t>
            </a:r>
            <a:endParaRPr lang="en-US" sz="1200" dirty="0">
              <a:solidFill>
                <a:srgbClr val="D4D4D4"/>
              </a:solidFill>
              <a:latin typeface="Consolas" panose="020B0609020204030204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960" y="1612752"/>
            <a:ext cx="4535344" cy="272556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782938" y="4778977"/>
            <a:ext cx="306103" cy="306103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55;p13"/>
          <p:cNvSpPr txBox="1">
            <a:spLocks/>
          </p:cNvSpPr>
          <p:nvPr/>
        </p:nvSpPr>
        <p:spPr>
          <a:xfrm>
            <a:off x="8680729" y="4691298"/>
            <a:ext cx="513080" cy="558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2000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6</a:t>
            </a:r>
            <a:endParaRPr lang="th-TH" sz="2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491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/>
          <p:cNvSpPr txBox="1">
            <a:spLocks noGrp="1"/>
          </p:cNvSpPr>
          <p:nvPr>
            <p:ph type="ctrTitle"/>
          </p:nvPr>
        </p:nvSpPr>
        <p:spPr>
          <a:xfrm>
            <a:off x="30760" y="-160675"/>
            <a:ext cx="8473160" cy="7728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en-US" sz="32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1.2 </a:t>
            </a:r>
            <a:r>
              <a:rPr lang="th-TH" sz="32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การตั้งค่าหน้ากระดาษ</a:t>
            </a:r>
            <a:endParaRPr sz="3200" b="1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93379"/>
            <a:ext cx="9144000" cy="145886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mpdf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569CD6"/>
                </a:solidFill>
                <a:latin typeface="Consolas" panose="020B0609020204030204" pitchFamily="49" charset="0"/>
              </a:rPr>
              <a:t>new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\</a:t>
            </a:r>
            <a:r>
              <a:rPr lang="en-US" sz="1200" dirty="0" err="1">
                <a:solidFill>
                  <a:srgbClr val="D4D4D4"/>
                </a:solidFill>
                <a:latin typeface="Consolas" panose="020B0609020204030204" pitchFamily="49" charset="0"/>
              </a:rPr>
              <a:t>Mpdf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\</a:t>
            </a:r>
            <a:r>
              <a:rPr lang="en-US" sz="1200" dirty="0" err="1">
                <a:solidFill>
                  <a:srgbClr val="4EC9B0"/>
                </a:solidFill>
                <a:latin typeface="Consolas" panose="020B0609020204030204" pitchFamily="49" charset="0"/>
              </a:rPr>
              <a:t>Mpdf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  </a:t>
            </a:r>
            <a:r>
              <a:rPr lang="en-US" sz="1200" dirty="0" smtClean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endParaRPr lang="th-TH" sz="1200" dirty="0" smtClean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th-TH" sz="1200" dirty="0">
                <a:solidFill>
                  <a:srgbClr val="D4D4D4"/>
                </a:solidFill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solidFill>
                  <a:srgbClr val="D4D4D4"/>
                </a:solidFill>
                <a:latin typeface="Consolas" panose="020B0609020204030204" pitchFamily="49" charset="0"/>
              </a:rPr>
              <a:t>..,</a:t>
            </a:r>
            <a:endParaRPr lang="en-US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        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'format'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=&gt; [</a:t>
            </a:r>
            <a:r>
              <a:rPr lang="en-US" sz="1200" dirty="0">
                <a:solidFill>
                  <a:srgbClr val="B5CEA8"/>
                </a:solidFill>
                <a:latin typeface="Consolas" panose="020B0609020204030204" pitchFamily="49" charset="0"/>
              </a:rPr>
              <a:t>101.6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B5CEA8"/>
                </a:solidFill>
                <a:latin typeface="Consolas" panose="020B0609020204030204" pitchFamily="49" charset="0"/>
              </a:rPr>
              <a:t>152.4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],  </a:t>
            </a:r>
            <a:r>
              <a:rPr lang="en-US" sz="1200" dirty="0">
                <a:solidFill>
                  <a:srgbClr val="6A9955"/>
                </a:solidFill>
                <a:latin typeface="Consolas" panose="020B0609020204030204" pitchFamily="49" charset="0"/>
              </a:rPr>
              <a:t>// </a:t>
            </a:r>
            <a:r>
              <a:rPr lang="th-TH" sz="1200" dirty="0">
                <a:solidFill>
                  <a:srgbClr val="6A9955"/>
                </a:solidFill>
                <a:latin typeface="Consolas" panose="020B0609020204030204" pitchFamily="49" charset="0"/>
              </a:rPr>
              <a:t>ขนาดกว้าง </a:t>
            </a:r>
            <a:r>
              <a:rPr lang="en-US" sz="1200" dirty="0">
                <a:solidFill>
                  <a:srgbClr val="6A9955"/>
                </a:solidFill>
                <a:latin typeface="Consolas" panose="020B0609020204030204" pitchFamily="49" charset="0"/>
              </a:rPr>
              <a:t>x </a:t>
            </a:r>
            <a:r>
              <a:rPr lang="th-TH" sz="1200" dirty="0">
                <a:solidFill>
                  <a:srgbClr val="6A9955"/>
                </a:solidFill>
                <a:latin typeface="Consolas" panose="020B0609020204030204" pitchFamily="49" charset="0"/>
              </a:rPr>
              <a:t>ยาว หน่วยเป็น</a:t>
            </a:r>
            <a:r>
              <a:rPr lang="th-TH" sz="1200" dirty="0" smtClean="0">
                <a:solidFill>
                  <a:srgbClr val="6A9955"/>
                </a:solidFill>
                <a:latin typeface="Consolas" panose="020B0609020204030204" pitchFamily="49" charset="0"/>
              </a:rPr>
              <a:t>มิลลิเมตร</a:t>
            </a:r>
            <a:endParaRPr lang="en-US" sz="1200" dirty="0" smtClean="0">
              <a:solidFill>
                <a:srgbClr val="6A9955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6A9955"/>
                </a:solidFill>
                <a:latin typeface="Consolas" panose="020B0609020204030204" pitchFamily="49" charset="0"/>
              </a:rPr>
              <a:t>	</a:t>
            </a:r>
            <a:r>
              <a:rPr lang="en-US" sz="12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..</a:t>
            </a:r>
            <a:endParaRPr lang="th-TH" sz="12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th-TH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]</a:t>
            </a:r>
          </a:p>
          <a:p>
            <a:r>
              <a:rPr lang="th-TH" sz="1200" dirty="0">
                <a:solidFill>
                  <a:srgbClr val="D4D4D4"/>
                </a:solidFill>
                <a:latin typeface="Consolas" panose="020B0609020204030204" pitchFamily="49" charset="0"/>
              </a:rPr>
              <a:t>);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787295"/>
              </p:ext>
            </p:extLst>
          </p:nvPr>
        </p:nvGraphicFramePr>
        <p:xfrm>
          <a:off x="204377" y="2124799"/>
          <a:ext cx="4641943" cy="2284098"/>
        </p:xfrm>
        <a:graphic>
          <a:graphicData uri="http://schemas.openxmlformats.org/drawingml/2006/table">
            <a:tbl>
              <a:tblPr firstRow="1" firstCol="1" bandRow="1">
                <a:tableStyleId>{A1711FA9-BAB6-41EF-8521-7622C3CCFBB6}</a:tableStyleId>
              </a:tblPr>
              <a:tblGrid>
                <a:gridCol w="978155"/>
                <a:gridCol w="1656921"/>
                <a:gridCol w="2006867"/>
              </a:tblGrid>
              <a:tr h="3280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Paper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9525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mm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5250" marR="9525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inches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5250" marR="95250" marT="76200" marB="76200"/>
                </a:tc>
              </a:tr>
              <a:tr h="3280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9525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210 x 297 mm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5250" marR="9525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8.3 x 11.7 inches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5250" marR="95250" marT="76200" marB="76200" anchor="ctr"/>
                </a:tc>
              </a:tr>
              <a:tr h="3280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9525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148.5 x 210 mm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5250" marR="9525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5.8 x 8.3 inches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5250" marR="95250" marT="76200" marB="76200" anchor="ctr"/>
                </a:tc>
              </a:tr>
              <a:tr h="3280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9525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105 x 148.5 mm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5250" marR="9525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4.1 x 5.8 inches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5250" marR="95250" marT="76200" marB="76200" anchor="ctr"/>
                </a:tc>
              </a:tr>
              <a:tr h="3280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9525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74 x 105 mm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5250" marR="9525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2.9 x 4.1 inches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5250" marR="95250" marT="76200" marB="76200" anchor="ctr"/>
                </a:tc>
              </a:tr>
              <a:tr h="3280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Poster 4x6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95250" marT="76200" marB="762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101.6 x 152.4 mm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5250" marR="95250" marT="76200" marB="762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4 x 6 inches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5250" marR="95250" marT="76200" marB="762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66850" y="2051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69" y="1548000"/>
            <a:ext cx="3138488" cy="35129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ight Arrow 9"/>
          <p:cNvSpPr/>
          <p:nvPr/>
        </p:nvSpPr>
        <p:spPr>
          <a:xfrm>
            <a:off x="4977578" y="3805531"/>
            <a:ext cx="662940" cy="83058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782938" y="4778977"/>
            <a:ext cx="306103" cy="306103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55;p13"/>
          <p:cNvSpPr txBox="1">
            <a:spLocks/>
          </p:cNvSpPr>
          <p:nvPr/>
        </p:nvSpPr>
        <p:spPr>
          <a:xfrm>
            <a:off x="8680729" y="4691298"/>
            <a:ext cx="513080" cy="558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2000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7</a:t>
            </a:r>
            <a:endParaRPr lang="th-TH" sz="2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2" name="Google Shape;54;p13"/>
          <p:cNvSpPr txBox="1">
            <a:spLocks/>
          </p:cNvSpPr>
          <p:nvPr/>
        </p:nvSpPr>
        <p:spPr>
          <a:xfrm>
            <a:off x="6880782" y="3182400"/>
            <a:ext cx="806462" cy="359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8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4”</a:t>
            </a:r>
            <a:endParaRPr lang="th-TH" sz="1800" b="1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284013" y="3304498"/>
            <a:ext cx="1024787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357601" y="3304498"/>
            <a:ext cx="52318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54;p13"/>
          <p:cNvSpPr txBox="1">
            <a:spLocks/>
          </p:cNvSpPr>
          <p:nvPr/>
        </p:nvSpPr>
        <p:spPr>
          <a:xfrm>
            <a:off x="7874267" y="2921271"/>
            <a:ext cx="806462" cy="359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8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6</a:t>
            </a:r>
            <a:r>
              <a:rPr lang="en-US" sz="18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”</a:t>
            </a:r>
            <a:endParaRPr lang="th-TH" sz="1800" b="1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020153" y="3182400"/>
            <a:ext cx="0" cy="159657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020011" y="1852240"/>
            <a:ext cx="0" cy="107162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57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/>
          <p:cNvSpPr txBox="1">
            <a:spLocks noGrp="1"/>
          </p:cNvSpPr>
          <p:nvPr>
            <p:ph type="ctrTitle"/>
          </p:nvPr>
        </p:nvSpPr>
        <p:spPr>
          <a:xfrm>
            <a:off x="30760" y="-160675"/>
            <a:ext cx="8473160" cy="7728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en-US" sz="32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1.3 </a:t>
            </a:r>
            <a:r>
              <a:rPr lang="th-TH" sz="3200" b="1" dirty="0" smtClean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การตั้งค่าขอบกระดาษ</a:t>
            </a:r>
            <a:endParaRPr sz="3200" b="1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5410" y="421501"/>
            <a:ext cx="2643860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9CDCFE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mpdf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 err="1">
                <a:solidFill>
                  <a:srgbClr val="DCDCAA"/>
                </a:solidFill>
                <a:latin typeface="Consolas" panose="020B0609020204030204" pitchFamily="49" charset="0"/>
              </a:rPr>
              <a:t>AddPageByArray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([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'margin-left'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=&gt; </a:t>
            </a:r>
            <a:r>
              <a:rPr lang="en-US" sz="1200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'margin-right'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=&gt; </a:t>
            </a:r>
            <a:r>
              <a:rPr lang="en-US" sz="1200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'margin-top'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=&gt; </a:t>
            </a:r>
            <a:r>
              <a:rPr lang="en-US" sz="1200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>
                <a:solidFill>
                  <a:srgbClr val="CE9178"/>
                </a:solidFill>
                <a:latin typeface="Consolas" panose="020B0609020204030204" pitchFamily="49" charset="0"/>
              </a:rPr>
              <a:t>'margin-bottom'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 =&gt; </a:t>
            </a:r>
            <a:r>
              <a:rPr lang="en-US" sz="1200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US" sz="12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1200" dirty="0" smtClean="0">
                <a:solidFill>
                  <a:srgbClr val="D4D4D4"/>
                </a:solidFill>
                <a:latin typeface="Consolas" panose="020B0609020204030204" pitchFamily="49" charset="0"/>
              </a:rPr>
              <a:t>]);</a:t>
            </a:r>
            <a:endParaRPr lang="en-US" sz="1200" dirty="0">
              <a:solidFill>
                <a:srgbClr val="D4D4D4"/>
              </a:solidFill>
              <a:latin typeface="Consolas" panose="020B0609020204030204" pitchFamily="49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89" y="1687766"/>
            <a:ext cx="2952352" cy="3304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311" y="1687766"/>
            <a:ext cx="2900709" cy="33046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3988106" y="2814341"/>
            <a:ext cx="662940" cy="83058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782938" y="4778977"/>
            <a:ext cx="306103" cy="306103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55;p13"/>
          <p:cNvSpPr txBox="1">
            <a:spLocks/>
          </p:cNvSpPr>
          <p:nvPr/>
        </p:nvSpPr>
        <p:spPr>
          <a:xfrm>
            <a:off x="8680729" y="4691298"/>
            <a:ext cx="513080" cy="558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2000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8</a:t>
            </a:r>
            <a:endParaRPr lang="th-TH" sz="2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42614" y="2135927"/>
            <a:ext cx="1570534" cy="2477954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44398" y="2019300"/>
            <a:ext cx="1763822" cy="2705100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8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2415</TotalTime>
  <Words>710</Words>
  <Application>Microsoft Office PowerPoint</Application>
  <PresentationFormat>On-screen Show (16:9)</PresentationFormat>
  <Paragraphs>242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Consolas</vt:lpstr>
      <vt:lpstr>TH K2D July8</vt:lpstr>
      <vt:lpstr>Cordia New</vt:lpstr>
      <vt:lpstr>Calibri</vt:lpstr>
      <vt:lpstr>Simple Light</vt:lpstr>
      <vt:lpstr>การสร้างรายงาน PDF ด้วย mPDF</vt:lpstr>
      <vt:lpstr>PowerPoint Presentation</vt:lpstr>
      <vt:lpstr>PowerPoint Presentation</vt:lpstr>
      <vt:lpstr>เนื้อหาการอบรม</vt:lpstr>
      <vt:lpstr>พื้นฐานความรู้เบื้องต้น</vt:lpstr>
      <vt:lpstr>  (1) การสร้างรายงาน PDF เบื้องต้น</vt:lpstr>
      <vt:lpstr>1.1 สร้างรายงานเริ่มต้น</vt:lpstr>
      <vt:lpstr>1.2 การตั้งค่าหน้ากระดาษ</vt:lpstr>
      <vt:lpstr>1.3 การตั้งค่าขอบกระดาษ</vt:lpstr>
      <vt:lpstr>1.4 การแสดงข้อความและรูปภาพ</vt:lpstr>
      <vt:lpstr>1.5 การสร้างกล่องข้อความ</vt:lpstr>
      <vt:lpstr>1.5 การสร้างกล่องข้อความ (ต่อ)</vt:lpstr>
      <vt:lpstr>1.6 การสร้างตาราง</vt:lpstr>
      <vt:lpstr>1.7 การขึ้นหน้าใหม่</vt:lpstr>
      <vt:lpstr>1.7 การขึ้นหน้าใหม่ (ต่อ)</vt:lpstr>
      <vt:lpstr>  (2) การใช้งานฐานข้อมูล</vt:lpstr>
      <vt:lpstr>2.1 การติดต่อฐานข้อมูล</vt:lpstr>
      <vt:lpstr>2.1 การติดต่อฐานข้อมูล (ต่อ)</vt:lpstr>
      <vt:lpstr>2.1 การดึงข้อมูลแสดงบนรายงาน 1 ระเบียน</vt:lpstr>
      <vt:lpstr>2.2 การแสดงวันที่-เวลาภาษาไทย</vt:lpstr>
      <vt:lpstr>2.3 การดึงข้อมูลแสดงบนรายงานหลายระเบียน</vt:lpstr>
      <vt:lpstr>2.3 การดึงข้อมูลแสดงบนรายงานหลายระเบียน (ต่อ)</vt:lpstr>
      <vt:lpstr>  (3) การใช้งานบาร์โค้ดและคิวอาร์โค้ด</vt:lpstr>
      <vt:lpstr>3.1 การแทรกบาร์โค้ด</vt:lpstr>
      <vt:lpstr>3.2 การแทรกคิวอาร์โค้ด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การสร้างรายงาน PDF ด้วย mPDF</dc:title>
  <dc:creator>อภิเชษฐ์ ยาใจ</dc:creator>
  <cp:lastModifiedBy>บัญชี Microsoft</cp:lastModifiedBy>
  <cp:revision>144</cp:revision>
  <dcterms:modified xsi:type="dcterms:W3CDTF">2022-03-24T07:54:24Z</dcterms:modified>
</cp:coreProperties>
</file>